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9.jpg" ContentType="image/jpg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media/image28.jpg" ContentType="image/jpg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31"/>
  </p:notesMasterIdLst>
  <p:sldIdLst>
    <p:sldId id="489" r:id="rId2"/>
    <p:sldId id="490" r:id="rId3"/>
    <p:sldId id="459" r:id="rId4"/>
    <p:sldId id="438" r:id="rId5"/>
    <p:sldId id="524" r:id="rId6"/>
    <p:sldId id="439" r:id="rId7"/>
    <p:sldId id="444" r:id="rId8"/>
    <p:sldId id="460" r:id="rId9"/>
    <p:sldId id="448" r:id="rId10"/>
    <p:sldId id="453" r:id="rId11"/>
    <p:sldId id="458" r:id="rId12"/>
    <p:sldId id="526" r:id="rId13"/>
    <p:sldId id="534" r:id="rId14"/>
    <p:sldId id="468" r:id="rId15"/>
    <p:sldId id="409" r:id="rId16"/>
    <p:sldId id="533" r:id="rId17"/>
    <p:sldId id="461" r:id="rId18"/>
    <p:sldId id="414" r:id="rId19"/>
    <p:sldId id="535" r:id="rId20"/>
    <p:sldId id="502" r:id="rId21"/>
    <p:sldId id="434" r:id="rId22"/>
    <p:sldId id="415" r:id="rId23"/>
    <p:sldId id="504" r:id="rId24"/>
    <p:sldId id="532" r:id="rId25"/>
    <p:sldId id="525" r:id="rId26"/>
    <p:sldId id="506" r:id="rId27"/>
    <p:sldId id="421" r:id="rId28"/>
    <p:sldId id="481" r:id="rId29"/>
    <p:sldId id="4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6900"/>
    <a:srgbClr val="FFF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1" autoAdjust="0"/>
  </p:normalViewPr>
  <p:slideViewPr>
    <p:cSldViewPr>
      <p:cViewPr>
        <p:scale>
          <a:sx n="50" d="100"/>
          <a:sy n="50" d="100"/>
        </p:scale>
        <p:origin x="-2544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8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herpa\Downloads\MVdistStates1000_500KWhChartAdd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Length</a:t>
            </a:r>
            <a:r>
              <a:rPr lang="en-US" baseline="0"/>
              <a:t> of </a:t>
            </a:r>
            <a:r>
              <a:rPr lang="en-US"/>
              <a:t>MV Required </a:t>
            </a:r>
            <a:r>
              <a:rPr lang="en-US" baseline="0"/>
              <a:t>by States  </a:t>
            </a:r>
            <a:endParaRPr lang="en-US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[MVdistStates1000_500KWhChartAdded.xlsx]Sheet1!$B$2</c:f>
              <c:strCache>
                <c:ptCount val="1"/>
                <c:pt idx="0">
                  <c:v>MV Required</c:v>
                </c:pt>
              </c:strCache>
            </c:strRef>
          </c:tx>
          <c:invertIfNegative val="0"/>
          <c:cat>
            <c:strRef>
              <c:f>[MVdistStates1000_500KWhChartAdded.xlsx]Sheet1!$A$3:$A$17</c:f>
              <c:strCache>
                <c:ptCount val="15"/>
                <c:pt idx="0">
                  <c:v>Ayeyarwady</c:v>
                </c:pt>
                <c:pt idx="1">
                  <c:v>Bago</c:v>
                </c:pt>
                <c:pt idx="2">
                  <c:v>Chin</c:v>
                </c:pt>
                <c:pt idx="3">
                  <c:v>Kachin</c:v>
                </c:pt>
                <c:pt idx="4">
                  <c:v>Kayah</c:v>
                </c:pt>
                <c:pt idx="5">
                  <c:v>Kayin</c:v>
                </c:pt>
                <c:pt idx="6">
                  <c:v>Magway</c:v>
                </c:pt>
                <c:pt idx="7">
                  <c:v>Mandalay</c:v>
                </c:pt>
                <c:pt idx="8">
                  <c:v>Mon</c:v>
                </c:pt>
                <c:pt idx="9">
                  <c:v>Nyapitaw</c:v>
                </c:pt>
                <c:pt idx="10">
                  <c:v>Rakhine</c:v>
                </c:pt>
                <c:pt idx="11">
                  <c:v>Sagaing</c:v>
                </c:pt>
                <c:pt idx="12">
                  <c:v>Shan  </c:v>
                </c:pt>
                <c:pt idx="13">
                  <c:v>Tanintharyi</c:v>
                </c:pt>
                <c:pt idx="14">
                  <c:v>Yangon</c:v>
                </c:pt>
              </c:strCache>
            </c:strRef>
          </c:cat>
          <c:val>
            <c:numRef>
              <c:f>[MVdistStates1000_500KWhChartAdded.xlsx]Sheet1!$B$3:$B$17</c:f>
              <c:numCache>
                <c:formatCode>_(* #,##0_);_(* \(#,##0\);_(* "-"??_);_(@_)</c:formatCode>
                <c:ptCount val="15"/>
                <c:pt idx="0">
                  <c:v>8324.1679999999924</c:v>
                </c:pt>
                <c:pt idx="1">
                  <c:v>4674.0640000000003</c:v>
                </c:pt>
                <c:pt idx="2">
                  <c:v>3195.3159999999998</c:v>
                </c:pt>
                <c:pt idx="3">
                  <c:v>1983.6079999999999</c:v>
                </c:pt>
                <c:pt idx="4">
                  <c:v>556.41300000000001</c:v>
                </c:pt>
                <c:pt idx="5">
                  <c:v>2936.9029999999998</c:v>
                </c:pt>
                <c:pt idx="6">
                  <c:v>6418.6319999999996</c:v>
                </c:pt>
                <c:pt idx="7">
                  <c:v>4437.317</c:v>
                </c:pt>
                <c:pt idx="8">
                  <c:v>1301.057</c:v>
                </c:pt>
                <c:pt idx="9">
                  <c:v>666.90599999999972</c:v>
                </c:pt>
                <c:pt idx="10">
                  <c:v>4971.491</c:v>
                </c:pt>
                <c:pt idx="11">
                  <c:v>7778.8950000000004</c:v>
                </c:pt>
                <c:pt idx="12">
                  <c:v>10510.511</c:v>
                </c:pt>
                <c:pt idx="13">
                  <c:v>2349.1709999999998</c:v>
                </c:pt>
                <c:pt idx="14">
                  <c:v>1594.3330000000001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36960"/>
        <c:axId val="115738496"/>
      </c:barChart>
      <c:catAx>
        <c:axId val="115736960"/>
        <c:scaling>
          <c:orientation val="minMax"/>
        </c:scaling>
        <c:delete val="0"/>
        <c:axPos val="b"/>
        <c:majorTickMark val="out"/>
        <c:minorTickMark val="none"/>
        <c:tickLblPos val="nextTo"/>
        <c:crossAx val="115738496"/>
        <c:crosses val="autoZero"/>
        <c:auto val="1"/>
        <c:lblAlgn val="ctr"/>
        <c:lblOffset val="100"/>
        <c:noMultiLvlLbl val="0"/>
      </c:catAx>
      <c:valAx>
        <c:axId val="115738496"/>
        <c:scaling>
          <c:orientation val="minMax"/>
          <c:max val="11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MV Distance</a:t>
                </a:r>
                <a:r>
                  <a:rPr lang="en-US" baseline="0"/>
                  <a:t> (km)</a:t>
                </a:r>
              </a:p>
            </c:rich>
          </c:tx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115736960"/>
        <c:crosses val="autoZero"/>
        <c:crossBetween val="between"/>
        <c:majorUnit val="100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35FCE-E660-471C-AF37-803F1899ED7D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38FD0-5555-4614-A064-88FB8DCF5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0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r>
              <a:rPr lang="en-US" baseline="0" dirty="0" smtClean="0"/>
              <a:t>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F097-C0FC-4ABB-902F-3E3CB536BD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85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comments:</a:t>
            </a:r>
            <a:r>
              <a:rPr lang="en-US" baseline="0" dirty="0" smtClean="0"/>
              <a:t> round numbers to million $.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38FD0-5555-4614-A064-88FB8DCF5C2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2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um=1&amp;hl=fr&amp;sa=N&amp;biw=1017&amp;bih=479&amp;authuser=0&amp;tbm=isch&amp;tbnid=UUUUXsoLx8tJ2M:&amp;imgrefurl=http://www.aidforafrica.org/member-charities/the-earth-institute-at-columbia-university/&amp;docid=BcQol3isc1wnoM&amp;imgurl=http://www.aidforafrica.org/wp-content/uploads/2009/08/earth-institute-logo.png&amp;w=246&amp;h=70&amp;ei=_LZ9UIv_NpCfiQf98YEo&amp;zoom=1&amp;iact=hc&amp;vpx=389&amp;vpy=214&amp;dur=80&amp;hovh=56&amp;hovw=196&amp;tx=104&amp;ty=32&amp;sig=110767089458322504831&amp;page=1&amp;tbnh=56&amp;tbnw=196&amp;start=0&amp;ndsp=9&amp;ved=1t:429,r:1,s:0,i:71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6BB0-8139-4088-B0CC-55A8B4C9A240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8" name="Picture 7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3482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F8CD8-70D7-4613-8AF1-B60DB5375004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8" name="Picture 7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3146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2391-02C8-4C48-9791-68DE2B2CBAEA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8" name="Picture 7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524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BC4C-A488-4B7C-99DA-672966006942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8" name="Picture 7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761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B203-1CD3-4200-8533-50F48C273329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8" name="Picture 7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525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A4522-704F-427B-BB84-194D99DC036E}" type="datetime1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9" name="Picture 8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7590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C42-AC21-46FD-83C5-615E65A9CFF1}" type="datetime1">
              <a:rPr lang="en-US" smtClean="0"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45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293F1-4105-4F17-A53D-B9C728A477C2}" type="datetime1">
              <a:rPr lang="en-US" smtClean="0"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7" name="Picture 6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3165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C5E-DDEB-422A-A61B-6BDCEEED7892}" type="datetime1">
              <a:rPr lang="en-US" smtClean="0"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6" name="Picture 5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389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B6EE-7AED-4FFD-B309-3A502E8A2874}" type="datetime1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9" name="Picture 8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9422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94335-6C78-4EDC-9113-49328AA05482}" type="datetime1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1"/>
            <a:ext cx="1295399" cy="450573"/>
          </a:xfrm>
          <a:prstGeom prst="rect">
            <a:avLst/>
          </a:prstGeom>
        </p:spPr>
      </p:pic>
      <p:pic>
        <p:nvPicPr>
          <p:cNvPr id="9" name="Picture 8" descr="https://encrypted-tbn0.gstatic.com/images?q=tbn:ANd9GcR6avvb0cb6R4Dmvc_owv1HFnzzLKmA6Gxu8eentBWIjsikd7j1bg">
            <a:hlinkClick r:id="rId3"/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56"/>
            <a:ext cx="1866900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9459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DF91-4C3F-49DB-9E63-2BB740C9E211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16BB4-1199-467F-A04D-4A53C21FF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6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6800" y="1066800"/>
            <a:ext cx="6705600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000" b="1" spc="-25" dirty="0">
                <a:solidFill>
                  <a:schemeClr val="accent1"/>
                </a:solidFill>
                <a:cs typeface="Calibri"/>
              </a:rPr>
              <a:t>National Electrification Planning for </a:t>
            </a:r>
            <a:r>
              <a:rPr lang="en-US" sz="3000" b="1" spc="-25" dirty="0" smtClean="0">
                <a:solidFill>
                  <a:schemeClr val="accent1"/>
                </a:solidFill>
                <a:cs typeface="Calibri"/>
              </a:rPr>
              <a:t>Myanmar (NEP):</a:t>
            </a:r>
          </a:p>
          <a:p>
            <a:pPr algn="ctr">
              <a:lnSpc>
                <a:spcPct val="100000"/>
              </a:lnSpc>
            </a:pPr>
            <a:r>
              <a:rPr lang="en-US" sz="3000" b="1" spc="-25" dirty="0">
                <a:solidFill>
                  <a:schemeClr val="accent1"/>
                </a:solidFill>
                <a:cs typeface="Calibri"/>
              </a:rPr>
              <a:t/>
            </a:r>
            <a:br>
              <a:rPr lang="en-US" sz="3000" b="1" spc="-25" dirty="0">
                <a:solidFill>
                  <a:schemeClr val="accent1"/>
                </a:solidFill>
                <a:cs typeface="Calibri"/>
              </a:rPr>
            </a:br>
            <a:r>
              <a:rPr sz="3000" b="1" spc="-25" dirty="0" smtClean="0">
                <a:solidFill>
                  <a:schemeClr val="accent1"/>
                </a:solidFill>
                <a:latin typeface="Calibri"/>
                <a:cs typeface="Calibri"/>
              </a:rPr>
              <a:t>N</a:t>
            </a:r>
            <a:r>
              <a:rPr sz="3000" b="1" spc="-50" dirty="0" smtClean="0">
                <a:solidFill>
                  <a:schemeClr val="accent1"/>
                </a:solidFill>
                <a:latin typeface="Calibri"/>
                <a:cs typeface="Calibri"/>
              </a:rPr>
              <a:t>a</a:t>
            </a:r>
            <a:r>
              <a:rPr sz="3000" b="1" dirty="0" smtClean="0">
                <a:solidFill>
                  <a:schemeClr val="accent1"/>
                </a:solidFill>
                <a:latin typeface="Calibri"/>
                <a:cs typeface="Calibri"/>
              </a:rPr>
              <a:t>tional</a:t>
            </a:r>
            <a:r>
              <a:rPr sz="3000" b="1" spc="-2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sz="3000" b="1" spc="-20" dirty="0" smtClean="0">
                <a:solidFill>
                  <a:schemeClr val="accent1"/>
                </a:solidFill>
                <a:latin typeface="Calibri"/>
                <a:cs typeface="Calibri"/>
              </a:rPr>
              <a:t>Geospatial, Least-Cost </a:t>
            </a:r>
            <a:r>
              <a:rPr sz="3000" b="1" spc="-5" dirty="0" smtClean="0">
                <a:solidFill>
                  <a:schemeClr val="accent1"/>
                </a:solidFill>
                <a:latin typeface="Calibri"/>
                <a:cs typeface="Calibri"/>
              </a:rPr>
              <a:t>Elec</a:t>
            </a:r>
            <a:r>
              <a:rPr sz="3000" b="1" spc="-10" dirty="0" smtClean="0">
                <a:solidFill>
                  <a:schemeClr val="accent1"/>
                </a:solidFill>
                <a:latin typeface="Calibri"/>
                <a:cs typeface="Calibri"/>
              </a:rPr>
              <a:t>t</a:t>
            </a:r>
            <a:r>
              <a:rPr sz="3000" b="1" dirty="0" smtClean="0">
                <a:solidFill>
                  <a:schemeClr val="accent1"/>
                </a:solidFill>
                <a:latin typeface="Calibri"/>
                <a:cs typeface="Calibri"/>
              </a:rPr>
              <a:t>rifi</a:t>
            </a:r>
            <a:r>
              <a:rPr sz="3000" b="1" spc="-15" dirty="0" smtClean="0">
                <a:solidFill>
                  <a:schemeClr val="accent1"/>
                </a:solidFill>
                <a:latin typeface="Calibri"/>
                <a:cs typeface="Calibri"/>
              </a:rPr>
              <a:t>c</a:t>
            </a:r>
            <a:r>
              <a:rPr sz="3000" b="1" spc="-35" dirty="0" smtClean="0">
                <a:solidFill>
                  <a:schemeClr val="accent1"/>
                </a:solidFill>
                <a:latin typeface="Calibri"/>
                <a:cs typeface="Calibri"/>
              </a:rPr>
              <a:t>a</a:t>
            </a:r>
            <a:r>
              <a:rPr sz="3000" b="1" dirty="0" smtClean="0">
                <a:solidFill>
                  <a:schemeClr val="accent1"/>
                </a:solidFill>
                <a:latin typeface="Calibri"/>
                <a:cs typeface="Calibri"/>
              </a:rPr>
              <a:t>tion</a:t>
            </a:r>
            <a:r>
              <a:rPr sz="3000" b="1" spc="-25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sz="3000" b="1" dirty="0" smtClean="0">
                <a:solidFill>
                  <a:schemeClr val="accent1"/>
                </a:solidFill>
                <a:latin typeface="Calibri"/>
                <a:cs typeface="Calibri"/>
              </a:rPr>
              <a:t>Plan</a:t>
            </a:r>
            <a:endParaRPr lang="en-US" sz="3000" b="1" spc="-15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257" y="6465214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1</a:t>
            </a:fld>
            <a:endParaRPr spc="-1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3962400"/>
            <a:ext cx="81534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Columbia University, Earth Institute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Vijay Modi, Director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Edwin Adkins, Presenter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Sustainable Engineering Laboratory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With thanks to:  Resources and Environment Myanmar (Yangon)</a:t>
            </a:r>
          </a:p>
        </p:txBody>
      </p:sp>
    </p:spTree>
    <p:extLst>
      <p:ext uri="{BB962C8B-B14F-4D97-AF65-F5344CB8AC3E}">
        <p14:creationId xmlns:p14="http://schemas.microsoft.com/office/powerpoint/2010/main" val="390769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3962400" cy="990600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Final Step:  Sequenced roll-out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40386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MV grid extension is divided into 5 equal phases.</a:t>
            </a:r>
          </a:p>
          <a:p>
            <a:r>
              <a:rPr lang="en-US" sz="2400" dirty="0" smtClean="0"/>
              <a:t>Sequencing prioritizes new lines that serve the </a:t>
            </a:r>
            <a:r>
              <a:rPr lang="en-US" sz="2400" b="1" dirty="0" smtClean="0"/>
              <a:t>highest demands with the shortest MV line </a:t>
            </a:r>
            <a:r>
              <a:rPr lang="en-US" sz="2400" dirty="0" smtClean="0"/>
              <a:t>extension.</a:t>
            </a:r>
          </a:p>
          <a:p>
            <a:r>
              <a:rPr lang="en-US" sz="2400" dirty="0" smtClean="0"/>
              <a:t>Earlier Phases (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 &amp;</a:t>
            </a:r>
            <a:r>
              <a:rPr lang="en-US" sz="2400" dirty="0" smtClean="0">
                <a:solidFill>
                  <a:srgbClr val="D26900"/>
                </a:solidFill>
              </a:rPr>
              <a:t> 2</a:t>
            </a:r>
            <a:r>
              <a:rPr lang="en-US" sz="2400" dirty="0" smtClean="0"/>
              <a:t>) reach larger, closely spaced settlements.</a:t>
            </a:r>
          </a:p>
          <a:p>
            <a:r>
              <a:rPr lang="en-US" sz="2400" dirty="0" smtClean="0"/>
              <a:t>Later Phases (</a:t>
            </a:r>
            <a:r>
              <a:rPr lang="en-US" sz="2400" dirty="0" smtClean="0">
                <a:solidFill>
                  <a:srgbClr val="00B050"/>
                </a:solidFill>
              </a:rPr>
              <a:t>4</a:t>
            </a:r>
            <a:r>
              <a:rPr lang="en-US" sz="2400" dirty="0" smtClean="0"/>
              <a:t> &amp; </a:t>
            </a:r>
            <a:r>
              <a:rPr lang="en-US" sz="2400" dirty="0" smtClean="0">
                <a:solidFill>
                  <a:srgbClr val="0070C0"/>
                </a:solidFill>
              </a:rPr>
              <a:t>5</a:t>
            </a:r>
            <a:r>
              <a:rPr lang="en-US" sz="2400" dirty="0" smtClean="0"/>
              <a:t>) reach the smallest, most remote settlements.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91000" y="152400"/>
            <a:ext cx="4952999" cy="6421994"/>
            <a:chOff x="4191000" y="152400"/>
            <a:chExt cx="4952999" cy="642199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5"/>
            <a:stretch/>
          </p:blipFill>
          <p:spPr>
            <a:xfrm>
              <a:off x="4191000" y="228600"/>
              <a:ext cx="4952999" cy="6345794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Oval 10"/>
            <p:cNvSpPr/>
            <p:nvPr/>
          </p:nvSpPr>
          <p:spPr>
            <a:xfrm>
              <a:off x="4992734" y="4038600"/>
              <a:ext cx="1600200" cy="23622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52400"/>
              <a:ext cx="2971799" cy="3048000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 rot="20190556">
              <a:off x="4572000" y="457200"/>
              <a:ext cx="1600200" cy="1981200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4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2: Results for Myanmar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7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26"/>
            <a:ext cx="7772400" cy="129540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Two-pronged Approach: 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>Grid and Off-grid Rollout Plan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7924800" cy="3886200"/>
          </a:xfrm>
        </p:spPr>
        <p:txBody>
          <a:bodyPr>
            <a:normAutofit fontScale="55000" lnSpcReduction="20000"/>
          </a:bodyPr>
          <a:lstStyle/>
          <a:p>
            <a:pPr marL="514350" indent="-514350" algn="l">
              <a:buAutoNum type="arabicParenR"/>
            </a:pP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r>
              <a:rPr lang="en-US" sz="4200" b="1" dirty="0" smtClean="0">
                <a:solidFill>
                  <a:schemeClr val="tx1"/>
                </a:solidFill>
              </a:rPr>
              <a:t>Grid extension will reach some states later in grid roll-out, and these connections will cost substantially more per household</a:t>
            </a:r>
            <a:endParaRPr lang="en-US" sz="4200" b="1" dirty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endParaRPr lang="en-US" sz="4200" b="1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en-US" sz="4200" b="1" dirty="0" smtClean="0">
                <a:solidFill>
                  <a:schemeClr val="tx1"/>
                </a:solidFill>
              </a:rPr>
              <a:t>For those areas where grid will arrive late, an off-grid “pre-electrification” option can provide non-grid electricity service in the short- and medium-term</a:t>
            </a:r>
          </a:p>
          <a:p>
            <a:pPr marL="514350" indent="-514350" algn="l">
              <a:buFont typeface="Arial" pitchFamily="34" charset="0"/>
              <a:buAutoNum type="arabicParenR"/>
            </a:pPr>
            <a:endParaRPr lang="en-US" sz="4200" b="1" dirty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en-US" sz="4200" b="1" dirty="0" smtClean="0">
                <a:solidFill>
                  <a:schemeClr val="tx1"/>
                </a:solidFill>
              </a:rPr>
              <a:t>Over </a:t>
            </a:r>
            <a:r>
              <a:rPr lang="en-US" sz="4200" b="1" dirty="0">
                <a:solidFill>
                  <a:schemeClr val="tx1"/>
                </a:solidFill>
              </a:rPr>
              <a:t>the long-term, grid extension is the most cost-effective option for the overwhelming majority of </a:t>
            </a:r>
            <a:r>
              <a:rPr lang="en-US" sz="4200" b="1" dirty="0" smtClean="0">
                <a:solidFill>
                  <a:schemeClr val="tx1"/>
                </a:solidFill>
              </a:rPr>
              <a:t>households</a:t>
            </a:r>
            <a:endParaRPr lang="en-US" sz="4200" b="1" dirty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endParaRPr lang="en-US" sz="4200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7526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57600" y="152349"/>
            <a:ext cx="5410200" cy="6458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26957" y="6465214"/>
            <a:ext cx="1809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89395" y="5821171"/>
            <a:ext cx="3268345" cy="66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80000"/>
              </a:lnSpc>
            </a:pPr>
            <a:r>
              <a:rPr sz="1300" spc="-10" dirty="0">
                <a:latin typeface="Calibri"/>
                <a:cs typeface="Calibri"/>
              </a:rPr>
              <a:t>No</a:t>
            </a:r>
            <a:r>
              <a:rPr sz="1300" spc="-20" dirty="0">
                <a:latin typeface="Calibri"/>
                <a:cs typeface="Calibri"/>
              </a:rPr>
              <a:t>t</a:t>
            </a:r>
            <a:r>
              <a:rPr sz="1300" spc="-5" dirty="0">
                <a:latin typeface="Calibri"/>
                <a:cs typeface="Calibri"/>
              </a:rPr>
              <a:t>e: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5" dirty="0">
                <a:latin typeface="Calibri"/>
                <a:cs typeface="Calibri"/>
              </a:rPr>
              <a:t>is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map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sho</a:t>
            </a:r>
            <a:r>
              <a:rPr sz="1300" spc="-25" dirty="0">
                <a:latin typeface="Calibri"/>
                <a:cs typeface="Calibri"/>
              </a:rPr>
              <a:t>w</a:t>
            </a:r>
            <a:r>
              <a:rPr sz="1300" spc="-5" dirty="0">
                <a:latin typeface="Calibri"/>
                <a:cs typeface="Calibri"/>
              </a:rPr>
              <a:t>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all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e</a:t>
            </a:r>
            <a:r>
              <a:rPr sz="1300" spc="-35" dirty="0">
                <a:latin typeface="Calibri"/>
                <a:cs typeface="Calibri"/>
              </a:rPr>
              <a:t>t</a:t>
            </a:r>
            <a:r>
              <a:rPr sz="1300" spc="-10" dirty="0">
                <a:latin typeface="Calibri"/>
                <a:cs typeface="Calibri"/>
              </a:rPr>
              <a:t>tleme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</a:t>
            </a:r>
            <a:r>
              <a:rPr sz="1300" spc="6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oi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ts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the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sam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si</a:t>
            </a:r>
            <a:r>
              <a:rPr sz="1300" spc="-30" dirty="0">
                <a:latin typeface="Calibri"/>
                <a:cs typeface="Calibri"/>
              </a:rPr>
              <a:t>z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(re</a:t>
            </a:r>
            <a:r>
              <a:rPr sz="1300" spc="-30" dirty="0">
                <a:latin typeface="Calibri"/>
                <a:cs typeface="Calibri"/>
              </a:rPr>
              <a:t>g</a:t>
            </a:r>
            <a:r>
              <a:rPr sz="1300" spc="-10" dirty="0">
                <a:latin typeface="Calibri"/>
                <a:cs typeface="Calibri"/>
              </a:rPr>
              <a:t>a</a:t>
            </a:r>
            <a:r>
              <a:rPr sz="1300" spc="-15" dirty="0">
                <a:latin typeface="Calibri"/>
                <a:cs typeface="Calibri"/>
              </a:rPr>
              <a:t>rd</a:t>
            </a:r>
            <a:r>
              <a:rPr sz="1300" spc="-5" dirty="0">
                <a:latin typeface="Calibri"/>
                <a:cs typeface="Calibri"/>
              </a:rPr>
              <a:t>less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ul</a:t>
            </a:r>
            <a:r>
              <a:rPr sz="1300" spc="-20" dirty="0">
                <a:latin typeface="Calibri"/>
                <a:cs typeface="Calibri"/>
              </a:rPr>
              <a:t>a</a:t>
            </a:r>
            <a:r>
              <a:rPr sz="1300" spc="-10" dirty="0">
                <a:latin typeface="Calibri"/>
                <a:cs typeface="Calibri"/>
              </a:rPr>
              <a:t>tion)</a:t>
            </a:r>
            <a:r>
              <a:rPr sz="1300" spc="-5" dirty="0">
                <a:latin typeface="Calibri"/>
                <a:cs typeface="Calibri"/>
              </a:rPr>
              <a:t>,</a:t>
            </a:r>
            <a:r>
              <a:rPr sz="1300" spc="4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v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-25" dirty="0">
                <a:latin typeface="Calibri"/>
                <a:cs typeface="Calibri"/>
              </a:rPr>
              <a:t>r</a:t>
            </a:r>
            <a:r>
              <a:rPr sz="1300" spc="-20" dirty="0">
                <a:latin typeface="Calibri"/>
                <a:cs typeface="Calibri"/>
              </a:rPr>
              <a:t>sta</a:t>
            </a:r>
            <a:r>
              <a:rPr sz="1300" spc="-5" dirty="0">
                <a:latin typeface="Calibri"/>
                <a:cs typeface="Calibri"/>
              </a:rPr>
              <a:t>ting electrifi</a:t>
            </a:r>
            <a:r>
              <a:rPr sz="1300" spc="-20" dirty="0">
                <a:latin typeface="Calibri"/>
                <a:cs typeface="Calibri"/>
              </a:rPr>
              <a:t>ca</a:t>
            </a:r>
            <a:r>
              <a:rPr sz="1300" spc="-10" dirty="0">
                <a:latin typeface="Calibri"/>
                <a:cs typeface="Calibri"/>
              </a:rPr>
              <a:t>tion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with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0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10" dirty="0">
                <a:latin typeface="Calibri"/>
                <a:cs typeface="Calibri"/>
              </a:rPr>
              <a:t>ptions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(mi</a:t>
            </a:r>
            <a:r>
              <a:rPr sz="1300" spc="-10" dirty="0">
                <a:latin typeface="Calibri"/>
                <a:cs typeface="Calibri"/>
              </a:rPr>
              <a:t>n</a:t>
            </a:r>
            <a:r>
              <a:rPr sz="1300" spc="0" dirty="0">
                <a:latin typeface="Calibri"/>
                <a:cs typeface="Calibri"/>
              </a:rPr>
              <a:t>i</a:t>
            </a:r>
            <a:r>
              <a:rPr sz="1300" spc="-10" dirty="0">
                <a:latin typeface="Calibri"/>
                <a:cs typeface="Calibri"/>
              </a:rPr>
              <a:t>-grid and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f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/ </a:t>
            </a:r>
            <a:r>
              <a:rPr sz="1300" spc="-10" dirty="0">
                <a:latin typeface="Calibri"/>
                <a:cs typeface="Calibri"/>
              </a:rPr>
              <a:t>sol</a:t>
            </a:r>
            <a:r>
              <a:rPr sz="1300" spc="-5" dirty="0">
                <a:latin typeface="Calibri"/>
                <a:cs typeface="Calibri"/>
              </a:rPr>
              <a:t>ar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10" dirty="0">
                <a:latin typeface="Calibri"/>
                <a:cs typeface="Calibri"/>
              </a:rPr>
              <a:t>ome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35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yst</a:t>
            </a:r>
            <a:r>
              <a:rPr sz="1300" spc="-10" dirty="0">
                <a:latin typeface="Calibri"/>
                <a:cs typeface="Calibri"/>
              </a:rPr>
              <a:t>ems)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60884" y="152400"/>
            <a:ext cx="4387516" cy="11547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Arial" pitchFamily="34" charset="0"/>
              </a:rPr>
              <a:t>Least-Cost Recommendation for 2030</a:t>
            </a:r>
            <a:endParaRPr 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4" y="1459591"/>
            <a:ext cx="3416969" cy="5151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dirty="0" smtClean="0"/>
              <a:t>By 2030,  the majority is</a:t>
            </a:r>
            <a:r>
              <a:rPr lang="en-US" sz="2000" b="1" dirty="0" smtClean="0">
                <a:solidFill>
                  <a:srgbClr val="0070C0"/>
                </a:solidFill>
              </a:rPr>
              <a:t> grid connections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This will be </a:t>
            </a:r>
            <a:r>
              <a:rPr lang="en-US" sz="2000" b="1" dirty="0" smtClean="0">
                <a:solidFill>
                  <a:srgbClr val="0070C0"/>
                </a:solidFill>
              </a:rPr>
              <a:t>7.2 million households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Total cost is estimated at</a:t>
            </a:r>
            <a:r>
              <a:rPr lang="en-US" sz="2000" b="1" dirty="0" smtClean="0">
                <a:solidFill>
                  <a:srgbClr val="0070C0"/>
                </a:solidFill>
              </a:rPr>
              <a:t> US $5.8 billion</a:t>
            </a:r>
            <a:r>
              <a:rPr lang="en-US" sz="2000" b="1" dirty="0" smtClean="0">
                <a:solidFill>
                  <a:schemeClr val="accent5"/>
                </a:solidFill>
              </a:rPr>
              <a:t> </a:t>
            </a:r>
            <a:r>
              <a:rPr lang="en-US" sz="2000" dirty="0" smtClean="0"/>
              <a:t>(US$800 per connection, average)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This </a:t>
            </a:r>
            <a:r>
              <a:rPr lang="en-US" sz="2000" dirty="0"/>
              <a:t>will be in addition to investments needed for </a:t>
            </a:r>
            <a:r>
              <a:rPr lang="en-US" sz="2000" dirty="0" smtClean="0"/>
              <a:t>generation </a:t>
            </a:r>
            <a:r>
              <a:rPr lang="en-US" sz="2000" dirty="0"/>
              <a:t>&amp; t</a:t>
            </a:r>
            <a:r>
              <a:rPr lang="en-US" sz="2000" dirty="0" smtClean="0"/>
              <a:t>ransmission</a:t>
            </a:r>
            <a:r>
              <a:rPr lang="en-US" sz="2000" dirty="0"/>
              <a:t/>
            </a:r>
            <a:br>
              <a:rPr lang="en-US" sz="2000" dirty="0"/>
            </a:br>
            <a:endParaRPr lang="en-NZ" sz="2000" dirty="0" smtClean="0"/>
          </a:p>
          <a:p>
            <a:pPr>
              <a:spcAft>
                <a:spcPts val="600"/>
              </a:spcAft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17684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52"/>
          <a:stretch/>
        </p:blipFill>
        <p:spPr bwMode="auto">
          <a:xfrm>
            <a:off x="228600" y="1600200"/>
            <a:ext cx="4815126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Number of households (estimated in each state) that will need to be connected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0" y="1676400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Caution:  estimates and not primary census data. So +/- 10% variation would be not unexpected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257800" y="3200400"/>
            <a:ext cx="381063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68439" y="927523"/>
            <a:ext cx="7789761" cy="5854277"/>
            <a:chOff x="668439" y="927523"/>
            <a:chExt cx="7789761" cy="5854277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439" y="927523"/>
              <a:ext cx="7789761" cy="5854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436288" y="3344487"/>
              <a:ext cx="304800" cy="1428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28254" y="4723985"/>
              <a:ext cx="304800" cy="1428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18778" y="5054139"/>
              <a:ext cx="304800" cy="1428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439" y="76200"/>
            <a:ext cx="7256361" cy="851323"/>
          </a:xfrm>
        </p:spPr>
        <p:txBody>
          <a:bodyPr>
            <a:normAutofit fontScale="90000"/>
          </a:bodyPr>
          <a:lstStyle/>
          <a:p>
            <a:r>
              <a:rPr lang="en-US" sz="2600" dirty="0" smtClean="0"/>
              <a:t>Grid is recommended </a:t>
            </a:r>
            <a:br>
              <a:rPr lang="en-US" sz="2600" dirty="0" smtClean="0"/>
            </a:br>
            <a:r>
              <a:rPr lang="en-US" sz="2600" dirty="0" smtClean="0"/>
              <a:t>(long-term) for all but the smallest villages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7807" y="1295400"/>
            <a:ext cx="1738393" cy="17526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Off-grid (solar home systems) and mini-grids are recommended only for the smallest settlements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6477000"/>
            <a:ext cx="5257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Number of households per village </a:t>
            </a:r>
            <a:endParaRPr lang="en-US" sz="16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371178" y="3048000"/>
            <a:ext cx="609476" cy="1905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980654" y="3048000"/>
            <a:ext cx="0" cy="16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80654" y="3048000"/>
            <a:ext cx="455634" cy="228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7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1219201"/>
            <a:ext cx="3352800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5080" indent="-342900">
              <a:buFont typeface="Wingdings" panose="05000000000000000000" pitchFamily="2" charset="2"/>
              <a:buChar char="§"/>
            </a:pPr>
            <a:r>
              <a:rPr lang="en-US" sz="2400" spc="-15" dirty="0" smtClean="0">
                <a:solidFill>
                  <a:srgbClr val="FF0000"/>
                </a:solidFill>
                <a:cs typeface="Calibri"/>
              </a:rPr>
              <a:t>2.5</a:t>
            </a:r>
            <a:r>
              <a:rPr lang="en-US" sz="2400" spc="-10" dirty="0" smtClean="0">
                <a:solidFill>
                  <a:srgbClr val="FF0000"/>
                </a:solidFill>
                <a:cs typeface="Calibri"/>
              </a:rPr>
              <a:t>-</a:t>
            </a:r>
            <a:r>
              <a:rPr lang="en-US" sz="2400" spc="-15" dirty="0" smtClean="0">
                <a:solidFill>
                  <a:srgbClr val="FF0000"/>
                </a:solidFill>
                <a:cs typeface="Calibri"/>
              </a:rPr>
              <a:t>3.0</a:t>
            </a:r>
            <a:r>
              <a:rPr lang="en-US" sz="2400" spc="20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400" spc="-35" dirty="0">
                <a:solidFill>
                  <a:srgbClr val="FF0000"/>
                </a:solidFill>
                <a:cs typeface="Calibri"/>
              </a:rPr>
              <a:t>G</a:t>
            </a:r>
            <a:r>
              <a:rPr lang="en-US" sz="2400" spc="-25" dirty="0">
                <a:solidFill>
                  <a:srgbClr val="FF0000"/>
                </a:solidFill>
                <a:cs typeface="Calibri"/>
              </a:rPr>
              <a:t>W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400" spc="-20" dirty="0">
                <a:solidFill>
                  <a:srgbClr val="FF0000"/>
                </a:solidFill>
                <a:cs typeface="Calibri"/>
              </a:rPr>
              <a:t>of </a:t>
            </a:r>
            <a:r>
              <a:rPr lang="en-US" sz="2400" spc="-20" dirty="0" smtClean="0">
                <a:solidFill>
                  <a:srgbClr val="FF0000"/>
                </a:solidFill>
                <a:cs typeface="Calibri"/>
              </a:rPr>
              <a:t>n</a:t>
            </a:r>
            <a:r>
              <a:rPr lang="en-US" sz="2400" spc="-35" dirty="0" smtClean="0">
                <a:solidFill>
                  <a:srgbClr val="FF0000"/>
                </a:solidFill>
                <a:cs typeface="Calibri"/>
              </a:rPr>
              <a:t>e</a:t>
            </a:r>
            <a:r>
              <a:rPr lang="en-US" sz="2400" spc="-20" dirty="0" smtClean="0">
                <a:solidFill>
                  <a:srgbClr val="FF0000"/>
                </a:solidFill>
                <a:cs typeface="Calibri"/>
              </a:rPr>
              <a:t>w</a:t>
            </a:r>
            <a:r>
              <a:rPr lang="en-US" sz="2400" spc="5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400" spc="-20" dirty="0" smtClean="0">
                <a:solidFill>
                  <a:srgbClr val="FF0000"/>
                </a:solidFill>
                <a:cs typeface="Calibri"/>
              </a:rPr>
              <a:t>generation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400" spc="-40" dirty="0" smtClean="0">
                <a:solidFill>
                  <a:srgbClr val="FF0000"/>
                </a:solidFill>
                <a:latin typeface="Calibri"/>
                <a:cs typeface="Calibri"/>
              </a:rPr>
              <a:t>capacity will be needed only for modest, residential needs </a:t>
            </a:r>
          </a:p>
          <a:p>
            <a:pPr marL="354965" marR="5080" indent="-342900">
              <a:buFont typeface="Wingdings" panose="05000000000000000000" pitchFamily="2" charset="2"/>
              <a:buChar char="§"/>
            </a:pPr>
            <a:endParaRPr lang="en-US" sz="2400" spc="-4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354965" marR="5080" indent="-342900">
              <a:buFont typeface="Wingdings" panose="05000000000000000000" pitchFamily="2" charset="2"/>
              <a:buChar char="§"/>
            </a:pPr>
            <a:r>
              <a:rPr lang="en-US" sz="2400" spc="-40" dirty="0" smtClean="0">
                <a:latin typeface="Calibri"/>
                <a:cs typeface="Calibri"/>
              </a:rPr>
              <a:t>More will certainly be needed for commercial, industrial, and other demands.</a:t>
            </a:r>
          </a:p>
          <a:p>
            <a:pPr marL="354965" marR="508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400" spc="-40" dirty="0">
              <a:latin typeface="Calibri"/>
              <a:cs typeface="Times New Roman"/>
            </a:endParaRPr>
          </a:p>
          <a:p>
            <a:pPr marL="354965" marR="508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spc="-40" dirty="0" smtClean="0">
                <a:latin typeface="Calibri"/>
                <a:cs typeface="Times New Roman"/>
              </a:rPr>
              <a:t>This is approximately doubling current generation (~2.7 GW)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839220" y="6549767"/>
            <a:ext cx="2063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410212"/>
              </p:ext>
            </p:extLst>
          </p:nvPr>
        </p:nvGraphicFramePr>
        <p:xfrm>
          <a:off x="3962400" y="799900"/>
          <a:ext cx="4953000" cy="5677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6822"/>
                <a:gridCol w="1720620"/>
                <a:gridCol w="1915558"/>
              </a:tblGrid>
              <a:tr h="890552">
                <a:tc>
                  <a:txBody>
                    <a:bodyPr/>
                    <a:lstStyle/>
                    <a:p>
                      <a:pPr marL="22225" algn="ctr">
                        <a:lnSpc>
                          <a:spcPct val="100000"/>
                        </a:lnSpc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" marR="271145" algn="ctr">
                        <a:lnSpc>
                          <a:spcPct val="110000"/>
                        </a:lnSpc>
                        <a:tabLst>
                          <a:tab pos="1361440" algn="l"/>
                        </a:tabLst>
                      </a:pPr>
                      <a:r>
                        <a:rPr lang="en-US" sz="1800" b="1" spc="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sz="1800" b="1" spc="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8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800" b="1" spc="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	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sz="1800" b="1" spc="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800" b="1" spc="2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800" b="1" spc="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opo</a:t>
                      </a:r>
                      <a:r>
                        <a:rPr sz="1800" b="1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8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800" b="1" spc="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="1" spc="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 </a:t>
                      </a:r>
                    </a:p>
                    <a:p>
                      <a:pPr marL="28575" marR="271145" algn="ctr">
                        <a:lnSpc>
                          <a:spcPct val="110000"/>
                        </a:lnSpc>
                        <a:tabLst>
                          <a:tab pos="1361440" algn="l"/>
                        </a:tabLst>
                      </a:pPr>
                      <a:r>
                        <a:rPr lang="en-US" sz="1800" b="1" spc="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</a:t>
                      </a:r>
                      <a:r>
                        <a:rPr sz="1800" b="1" spc="-4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800" b="1" spc="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onn</a:t>
                      </a:r>
                      <a:r>
                        <a:rPr sz="18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800" b="1" spc="2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800" b="1" spc="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800" b="1" spc="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	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      </a:t>
                      </a:r>
                      <a:r>
                        <a:rPr sz="1800" b="1" spc="-4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8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800" b="1" spc="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8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800" b="1" spc="2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800" b="1" spc="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800" b="1" spc="7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800" b="1" spc="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641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2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50419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082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395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Calibri"/>
                          <a:cs typeface="Calibri"/>
                        </a:rPr>
                        <a:t>Ba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688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251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60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112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41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15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115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42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741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15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h</a:t>
                      </a: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735965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27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647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15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379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139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8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811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296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60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8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722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264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8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258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94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43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2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w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9615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98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Calibri"/>
                          <a:cs typeface="Calibri"/>
                        </a:rPr>
                        <a:t>Ra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977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357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506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1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909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332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97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10" dirty="0">
                          <a:latin typeface="Calibri"/>
                          <a:cs typeface="Calibri"/>
                        </a:rPr>
                        <a:t>Sh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504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184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741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3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spc="4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627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325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119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3216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  <a:tr h="296741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800" spc="-3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208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76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825">
                      <a:solidFill>
                        <a:srgbClr val="94B3D6"/>
                      </a:solidFill>
                      <a:prstDash val="solid"/>
                    </a:lnR>
                    <a:lnT w="13216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  <a:tr h="29698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2200" b="1" spc="-3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2200" b="1" spc="5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2200" b="1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2200" b="1" spc="-2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b="1" dirty="0" smtClean="0">
                          <a:latin typeface="Calibri"/>
                          <a:cs typeface="Calibri"/>
                        </a:rPr>
                        <a:t>l</a:t>
                      </a:r>
                      <a:endParaRPr sz="22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825">
                      <a:solidFill>
                        <a:srgbClr val="94B3D6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7205">
                        <a:lnSpc>
                          <a:spcPct val="100000"/>
                        </a:lnSpc>
                      </a:pPr>
                      <a:r>
                        <a:rPr sz="2200" b="1" spc="-1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2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2200" b="1" spc="-10" dirty="0">
                          <a:latin typeface="Calibri"/>
                          <a:cs typeface="Calibri"/>
                        </a:rPr>
                        <a:t>216</a:t>
                      </a:r>
                      <a:r>
                        <a:rPr sz="2200" b="1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2200" b="1" spc="-1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2200" b="1" dirty="0">
                          <a:latin typeface="Calibri"/>
                          <a:cs typeface="Calibri"/>
                        </a:rPr>
                        <a:t>0</a:t>
                      </a: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DADCDD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</a:pPr>
                      <a:r>
                        <a:rPr sz="2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2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sz="2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63</a:t>
                      </a:r>
                      <a:r>
                        <a:rPr sz="2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0" marR="0" marT="0" marB="0">
                    <a:lnL w="12825">
                      <a:solidFill>
                        <a:srgbClr val="DADCDD"/>
                      </a:solidFill>
                      <a:prstDash val="solid"/>
                    </a:lnL>
                    <a:lnR w="12825">
                      <a:solidFill>
                        <a:srgbClr val="94B3D6"/>
                      </a:solidFill>
                      <a:prstDash val="solid"/>
                    </a:lnR>
                    <a:lnT w="12831">
                      <a:solidFill>
                        <a:srgbClr val="94B3D6"/>
                      </a:solidFill>
                      <a:prstDash val="solid"/>
                    </a:lnT>
                    <a:lnB w="12831">
                      <a:solidFill>
                        <a:srgbClr val="94B3D6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28800" y="104274"/>
            <a:ext cx="4919745" cy="58152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Arial" pitchFamily="34" charset="0"/>
              </a:rPr>
              <a:t>Generation Capacity Needs</a:t>
            </a:r>
            <a:endParaRPr 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4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4227195" cy="39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Medium-Voltage (MV) Extension</a:t>
            </a:r>
            <a:endParaRPr lang="en-US" sz="4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7412125"/>
              </p:ext>
            </p:extLst>
          </p:nvPr>
        </p:nvGraphicFramePr>
        <p:xfrm>
          <a:off x="0" y="1359694"/>
          <a:ext cx="4876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17</a:t>
            </a:fld>
            <a:endParaRPr lang="en-US"/>
          </a:p>
        </p:txBody>
      </p:sp>
      <p:sp>
        <p:nvSpPr>
          <p:cNvPr id="6" name="object 2"/>
          <p:cNvSpPr txBox="1"/>
          <p:nvPr/>
        </p:nvSpPr>
        <p:spPr>
          <a:xfrm>
            <a:off x="96984" y="5245894"/>
            <a:ext cx="4856016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1905" algn="ctr"/>
            <a:r>
              <a:rPr lang="en-US" sz="2000" spc="-15" dirty="0" smtClean="0">
                <a:cs typeface="Calibri"/>
              </a:rPr>
              <a:t>The amount of new MV line needed varies greatly by state / region.  </a:t>
            </a:r>
            <a:endParaRPr lang="en-US" sz="2000" spc="-15" dirty="0" smtClean="0">
              <a:latin typeface="Calibri"/>
              <a:cs typeface="Times New Roman"/>
            </a:endParaRPr>
          </a:p>
          <a:p>
            <a:pPr marL="12065" marR="5080" indent="1905" algn="ctr"/>
            <a:r>
              <a:rPr lang="en-US" sz="2000" spc="-15" dirty="0" smtClean="0">
                <a:latin typeface="Calibri"/>
                <a:cs typeface="Times New Roman"/>
              </a:rPr>
              <a:t>Shan state is estimated to need the most new MV line overall and the most per household.</a:t>
            </a:r>
            <a:endParaRPr lang="en-US" sz="2000" spc="-40" dirty="0" smtClean="0">
              <a:latin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56017" y="4416973"/>
            <a:ext cx="4247977" cy="155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4800599"/>
          </a:xfrm>
        </p:spPr>
        <p:txBody>
          <a:bodyPr>
            <a:noAutofit/>
          </a:bodyPr>
          <a:lstStyle/>
          <a:p>
            <a:pPr marL="514350" indent="-514350"/>
            <a:r>
              <a:rPr lang="en-US" sz="3400" b="1" dirty="0"/>
              <a:t>2</a:t>
            </a:r>
            <a:r>
              <a:rPr lang="en-US" sz="3400" b="1" dirty="0" smtClean="0"/>
              <a:t>) </a:t>
            </a:r>
            <a:r>
              <a:rPr lang="en-US" sz="3600" b="1" dirty="0"/>
              <a:t>Grid extension will reach some states later in grid roll-out, and these connections will cost substantially more per household</a:t>
            </a:r>
            <a:br>
              <a:rPr lang="en-US" sz="3600" b="1" dirty="0"/>
            </a:b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 smtClean="0"/>
              <a:t>(This applies </a:t>
            </a:r>
            <a:r>
              <a:rPr lang="en-US" sz="3400" dirty="0"/>
              <a:t>primarily </a:t>
            </a:r>
            <a:r>
              <a:rPr lang="en-US" sz="3400" dirty="0" smtClean="0"/>
              <a:t>to Chin</a:t>
            </a:r>
            <a:r>
              <a:rPr lang="en-US" sz="3400" dirty="0"/>
              <a:t>, Shan, </a:t>
            </a:r>
            <a:r>
              <a:rPr lang="en-US" sz="3400" dirty="0" err="1"/>
              <a:t>Kachin</a:t>
            </a:r>
            <a:r>
              <a:rPr lang="en-US" sz="3400" dirty="0"/>
              <a:t> and </a:t>
            </a:r>
            <a:r>
              <a:rPr lang="en-US" sz="3400" dirty="0" err="1" smtClean="0"/>
              <a:t>Kayah</a:t>
            </a:r>
            <a:r>
              <a:rPr lang="en-US" sz="3400" dirty="0" smtClean="0"/>
              <a:t>, and to </a:t>
            </a:r>
            <a:r>
              <a:rPr lang="en-US" sz="3400" dirty="0"/>
              <a:t>a lesser extent </a:t>
            </a:r>
            <a:r>
              <a:rPr lang="en-US" sz="3400" dirty="0" err="1" smtClean="0"/>
              <a:t>Kayin</a:t>
            </a:r>
            <a:r>
              <a:rPr lang="en-US" sz="3400" dirty="0" smtClean="0"/>
              <a:t>, </a:t>
            </a:r>
            <a:r>
              <a:rPr lang="en-US" sz="3400" dirty="0" err="1" smtClean="0"/>
              <a:t>Sagaing</a:t>
            </a:r>
            <a:r>
              <a:rPr lang="en-US" sz="3400" dirty="0"/>
              <a:t>,</a:t>
            </a:r>
            <a:r>
              <a:rPr lang="en-US" sz="3400" dirty="0" smtClean="0"/>
              <a:t> </a:t>
            </a:r>
            <a:r>
              <a:rPr lang="en-US" sz="3400" dirty="0" err="1" smtClean="0"/>
              <a:t>Tanintharyi</a:t>
            </a:r>
            <a:r>
              <a:rPr lang="en-US" sz="3400" dirty="0" smtClean="0"/>
              <a:t>.)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8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7" t="2974" r="38219" b="16594"/>
          <a:stretch/>
        </p:blipFill>
        <p:spPr>
          <a:xfrm>
            <a:off x="4514533" y="152399"/>
            <a:ext cx="4619606" cy="67056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203950"/>
            <a:ext cx="381000" cy="501650"/>
          </a:xfrm>
          <a:prstGeom prst="rect">
            <a:avLst/>
          </a:prstGeom>
        </p:spPr>
        <p:txBody>
          <a:bodyPr/>
          <a:lstStyle/>
          <a:p>
            <a:fld id="{91516BB4-1199-467F-A04D-4A53C21FF387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81000"/>
            <a:ext cx="6858000" cy="8382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 smtClean="0">
                <a:solidFill>
                  <a:schemeClr val="bg1"/>
                </a:solidFill>
                <a:cs typeface="Arial" pitchFamily="34" charset="0"/>
              </a:rPr>
              <a:t>Recommended sequencing of Grid Roll-out  proceeds from low-cost to high-cost connections</a:t>
            </a:r>
            <a:endParaRPr lang="en-US" sz="2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21" y="1447800"/>
            <a:ext cx="3962399" cy="495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Dense areas </a:t>
            </a:r>
            <a:r>
              <a:rPr lang="en-US" sz="2400" dirty="0" smtClean="0"/>
              <a:t>require less MV per connection and will be connected first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Remote communities </a:t>
            </a:r>
            <a:r>
              <a:rPr lang="en-US" sz="2400" dirty="0" smtClean="0"/>
              <a:t>require more and will be connected later</a:t>
            </a:r>
            <a:endParaRPr lang="en-US" sz="24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Chin</a:t>
            </a:r>
            <a:r>
              <a:rPr lang="en-US" sz="2400" dirty="0">
                <a:solidFill>
                  <a:schemeClr val="accent2"/>
                </a:solidFill>
              </a:rPr>
              <a:t>, Shan, </a:t>
            </a:r>
            <a:r>
              <a:rPr lang="en-US" sz="2400" dirty="0" smtClean="0">
                <a:solidFill>
                  <a:schemeClr val="accent2"/>
                </a:solidFill>
              </a:rPr>
              <a:t>Kachin and Kayah </a:t>
            </a:r>
            <a:r>
              <a:rPr lang="en-US" sz="2400" dirty="0" smtClean="0"/>
              <a:t>have highest cost per connection, thus to be connected in the final phases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3714" y="5352901"/>
            <a:ext cx="2485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Connected earlier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Connected later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368873" y="5704135"/>
            <a:ext cx="483039" cy="504217"/>
            <a:chOff x="6064069" y="5755395"/>
            <a:chExt cx="512267" cy="504217"/>
          </a:xfrm>
          <a:solidFill>
            <a:schemeClr val="bg1">
              <a:lumMod val="50000"/>
            </a:schemeClr>
          </a:solidFill>
        </p:grpSpPr>
        <p:sp>
          <p:nvSpPr>
            <p:cNvPr id="13" name="Right Arrow 12"/>
            <p:cNvSpPr/>
            <p:nvPr/>
          </p:nvSpPr>
          <p:spPr>
            <a:xfrm rot="5400000">
              <a:off x="6068094" y="5751370"/>
              <a:ext cx="504217" cy="51226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5400000">
              <a:off x="6143727" y="5778191"/>
              <a:ext cx="352952" cy="3073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33641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795"/>
          <a:stretch/>
        </p:blipFill>
        <p:spPr bwMode="auto">
          <a:xfrm>
            <a:off x="271338" y="4690398"/>
            <a:ext cx="1489521" cy="123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195"/>
          <a:stretch/>
        </p:blipFill>
        <p:spPr bwMode="auto">
          <a:xfrm>
            <a:off x="2252538" y="4687670"/>
            <a:ext cx="1348432" cy="123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776538" y="5376099"/>
            <a:ext cx="685800" cy="13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80814" y="5022737"/>
            <a:ext cx="5241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</a:t>
            </a:r>
            <a:endParaRPr lang="en-US" sz="3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71"/>
          <a:stretch/>
        </p:blipFill>
        <p:spPr bwMode="auto">
          <a:xfrm>
            <a:off x="6976938" y="4535269"/>
            <a:ext cx="1706563" cy="138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66"/>
          <a:stretch/>
        </p:blipFill>
        <p:spPr bwMode="auto">
          <a:xfrm>
            <a:off x="4614738" y="4596090"/>
            <a:ext cx="1447799" cy="132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4400" y="6451075"/>
            <a:ext cx="533400" cy="254526"/>
          </a:xfrm>
        </p:spPr>
        <p:txBody>
          <a:bodyPr/>
          <a:lstStyle/>
          <a:p>
            <a:fld id="{91516BB4-1199-467F-A04D-4A53C21FF387}" type="slidenum">
              <a:rPr lang="en-US" smtClean="0"/>
              <a:t>2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90500" y="2401670"/>
            <a:ext cx="86868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Collect input data 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600" b="1" dirty="0" smtClean="0"/>
              <a:t>populated places, MV grid lines, and numerous modeling parameters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Use algorithm to plan least-cost electrification system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600" b="1" dirty="0" smtClean="0"/>
              <a:t>grid, mini-grid, off-grid (solar home systems)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Plan </a:t>
            </a:r>
            <a:r>
              <a:rPr lang="en-US" sz="2000" b="1" dirty="0"/>
              <a:t>the sequence of grid </a:t>
            </a:r>
            <a:r>
              <a:rPr lang="en-US" sz="2000" b="1" dirty="0" smtClean="0"/>
              <a:t>roll-out in phases </a:t>
            </a:r>
            <a:endParaRPr lang="en-US" sz="20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6200" y="1563470"/>
            <a:ext cx="89154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Objective:  </a:t>
            </a:r>
            <a:r>
              <a:rPr lang="en-US" sz="2000" b="1" dirty="0" smtClean="0">
                <a:solidFill>
                  <a:srgbClr val="FF0000"/>
                </a:solidFill>
              </a:rPr>
              <a:t>Least-cost </a:t>
            </a:r>
            <a:r>
              <a:rPr lang="en-US" sz="2000" dirty="0" smtClean="0"/>
              <a:t>electrification planning ensures that we maximize the results with limited resources. </a:t>
            </a:r>
            <a:r>
              <a:rPr lang="en-US" sz="2000" b="1" dirty="0">
                <a:solidFill>
                  <a:srgbClr val="FF0000"/>
                </a:solidFill>
              </a:rPr>
              <a:t> Sequencing </a:t>
            </a:r>
            <a:r>
              <a:rPr lang="en-US" sz="2000" dirty="0" smtClean="0"/>
              <a:t>tells </a:t>
            </a:r>
            <a:r>
              <a:rPr lang="en-US" sz="2000" b="1" dirty="0" smtClean="0">
                <a:solidFill>
                  <a:srgbClr val="FF0000"/>
                </a:solidFill>
              </a:rPr>
              <a:t>where and when </a:t>
            </a:r>
            <a:r>
              <a:rPr lang="en-US" sz="2000" dirty="0" smtClean="0"/>
              <a:t>to prioritize the work.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3738" y="5906868"/>
            <a:ext cx="1235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Populated places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52538" y="5983069"/>
            <a:ext cx="134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Grid lines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86138" y="5906869"/>
            <a:ext cx="1921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Select least-cost technology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92980" y="5906869"/>
            <a:ext cx="170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Plan Roll-Out</a:t>
            </a:r>
          </a:p>
          <a:p>
            <a:pPr algn="ctr"/>
            <a:r>
              <a:rPr lang="en-US" b="1" dirty="0" smtClean="0"/>
              <a:t> (5 Phases)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241928" y="5377414"/>
            <a:ext cx="582610" cy="13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880814" y="304800"/>
            <a:ext cx="4783766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9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419" y="1736117"/>
            <a:ext cx="4800600" cy="234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429000"/>
            <a:ext cx="3276600" cy="1522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Phasing by equal MV distance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41434" y="3408783"/>
            <a:ext cx="953386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0474"/>
            <a:ext cx="3955302" cy="389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429000" y="2133600"/>
            <a:ext cx="533400" cy="2133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0632" y="76200"/>
            <a:ext cx="8674768" cy="58152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Arial" pitchFamily="34" charset="0"/>
              </a:rPr>
              <a:t>MV Line Cost Rises Dramatically in the Final Phase</a:t>
            </a:r>
            <a:endParaRPr 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240630" y="4953000"/>
            <a:ext cx="8674769" cy="15884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Grid roll-out has five phases, each with equal MV distance.</a:t>
            </a:r>
          </a:p>
          <a:p>
            <a:r>
              <a:rPr lang="en-NZ" sz="1800" dirty="0" smtClean="0"/>
              <a:t>Most households </a:t>
            </a:r>
            <a:r>
              <a:rPr lang="en-NZ" sz="1800" dirty="0"/>
              <a:t>will be connected in the initial phases at lower cost per </a:t>
            </a:r>
            <a:r>
              <a:rPr lang="en-NZ" sz="1800" dirty="0" smtClean="0"/>
              <a:t>connection.  </a:t>
            </a:r>
          </a:p>
          <a:p>
            <a:r>
              <a:rPr lang="en-US" sz="1800" dirty="0" smtClean="0"/>
              <a:t>In later phases, as </a:t>
            </a:r>
            <a:r>
              <a:rPr lang="en-US" sz="1800" dirty="0"/>
              <a:t>grid </a:t>
            </a:r>
            <a:r>
              <a:rPr lang="en-US" sz="1800" dirty="0" smtClean="0"/>
              <a:t>reaches remote communities, the </a:t>
            </a:r>
            <a:r>
              <a:rPr lang="en-US" sz="1800" dirty="0"/>
              <a:t>length of MV line </a:t>
            </a:r>
            <a:r>
              <a:rPr lang="en-US" sz="1800" dirty="0" smtClean="0"/>
              <a:t>needed per </a:t>
            </a:r>
            <a:r>
              <a:rPr lang="en-US" sz="1800" dirty="0"/>
              <a:t>household </a:t>
            </a:r>
            <a:r>
              <a:rPr lang="en-US" sz="1800" dirty="0" smtClean="0"/>
              <a:t>increases. </a:t>
            </a:r>
            <a:endParaRPr lang="en-US" sz="1800" dirty="0"/>
          </a:p>
          <a:p>
            <a:r>
              <a:rPr lang="en-US" sz="1800" dirty="0">
                <a:solidFill>
                  <a:srgbClr val="FF0000"/>
                </a:solidFill>
              </a:rPr>
              <a:t>The MV line </a:t>
            </a:r>
            <a:r>
              <a:rPr lang="en-US" sz="1800" dirty="0" smtClean="0">
                <a:solidFill>
                  <a:srgbClr val="FF0000"/>
                </a:solidFill>
              </a:rPr>
              <a:t>investment </a:t>
            </a:r>
            <a:r>
              <a:rPr lang="en-US" sz="1800" dirty="0">
                <a:solidFill>
                  <a:srgbClr val="FF0000"/>
                </a:solidFill>
              </a:rPr>
              <a:t>rises dramatically in Phase </a:t>
            </a:r>
            <a:r>
              <a:rPr lang="en-US" sz="1800" dirty="0" smtClean="0">
                <a:solidFill>
                  <a:srgbClr val="FF0000"/>
                </a:solidFill>
              </a:rPr>
              <a:t>5 raising connection costs as well.</a:t>
            </a:r>
            <a:r>
              <a:rPr lang="en-NZ" sz="1800" b="1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3781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766" y="960438"/>
            <a:ext cx="8229600" cy="1858962"/>
          </a:xfrm>
        </p:spPr>
        <p:txBody>
          <a:bodyPr>
            <a:noAutofit/>
          </a:bodyPr>
          <a:lstStyle/>
          <a:p>
            <a:r>
              <a:rPr lang="en-US" sz="2600" dirty="0" smtClean="0"/>
              <a:t>The most MV line per household, and the highest costs of grid extension, are estimated in 4 states:  </a:t>
            </a:r>
            <a:br>
              <a:rPr lang="en-US" sz="2600" dirty="0" smtClean="0"/>
            </a:br>
            <a:r>
              <a:rPr lang="en-US" sz="2600" dirty="0" smtClean="0">
                <a:solidFill>
                  <a:srgbClr val="FF0000"/>
                </a:solidFill>
              </a:rPr>
              <a:t>Chin, </a:t>
            </a:r>
            <a:r>
              <a:rPr lang="en-US" sz="2600" dirty="0" err="1" smtClean="0">
                <a:solidFill>
                  <a:srgbClr val="FF0000"/>
                </a:solidFill>
              </a:rPr>
              <a:t>Kachin</a:t>
            </a:r>
            <a:r>
              <a:rPr lang="en-US" sz="2600" dirty="0" smtClean="0">
                <a:solidFill>
                  <a:srgbClr val="FF0000"/>
                </a:solidFill>
              </a:rPr>
              <a:t>, </a:t>
            </a:r>
            <a:r>
              <a:rPr lang="en-US" sz="2600" dirty="0" err="1" smtClean="0">
                <a:solidFill>
                  <a:srgbClr val="FF0000"/>
                </a:solidFill>
              </a:rPr>
              <a:t>Kayah</a:t>
            </a:r>
            <a:r>
              <a:rPr lang="en-US" sz="2600" dirty="0" smtClean="0">
                <a:solidFill>
                  <a:srgbClr val="FF0000"/>
                </a:solidFill>
              </a:rPr>
              <a:t>, Shan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(and somewhat in </a:t>
            </a:r>
            <a:r>
              <a:rPr lang="en-US" sz="2600" dirty="0" err="1" smtClean="0">
                <a:solidFill>
                  <a:srgbClr val="D26900"/>
                </a:solidFill>
              </a:rPr>
              <a:t>Kayin</a:t>
            </a:r>
            <a:r>
              <a:rPr lang="en-US" sz="2600" dirty="0" smtClean="0">
                <a:solidFill>
                  <a:srgbClr val="D26900"/>
                </a:solidFill>
              </a:rPr>
              <a:t>, </a:t>
            </a:r>
            <a:r>
              <a:rPr lang="en-US" sz="2600" dirty="0" err="1" smtClean="0">
                <a:solidFill>
                  <a:srgbClr val="D26900"/>
                </a:solidFill>
              </a:rPr>
              <a:t>Sagaing</a:t>
            </a:r>
            <a:r>
              <a:rPr lang="en-US" sz="2600" dirty="0" smtClean="0">
                <a:solidFill>
                  <a:srgbClr val="D26900"/>
                </a:solidFill>
              </a:rPr>
              <a:t> and </a:t>
            </a:r>
            <a:r>
              <a:rPr lang="en-US" sz="2600" dirty="0" err="1" smtClean="0">
                <a:solidFill>
                  <a:srgbClr val="D26900"/>
                </a:solidFill>
              </a:rPr>
              <a:t>Tanintharyi</a:t>
            </a:r>
            <a:r>
              <a:rPr lang="en-US" sz="2600" dirty="0" smtClean="0"/>
              <a:t>)</a:t>
            </a:r>
            <a:endParaRPr lang="en-US" sz="2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0" y="3017214"/>
            <a:ext cx="8218120" cy="353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1" y="3733800"/>
            <a:ext cx="461665" cy="20533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Meters MV per HH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00250" y="3665226"/>
            <a:ext cx="381000" cy="167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239000" y="3970026"/>
            <a:ext cx="304800" cy="137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4265301"/>
            <a:ext cx="266700" cy="1076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90800" y="4303400"/>
            <a:ext cx="304800" cy="1076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0" y="5029200"/>
            <a:ext cx="266700" cy="461962"/>
          </a:xfrm>
          <a:prstGeom prst="rect">
            <a:avLst/>
          </a:prstGeom>
          <a:noFill/>
          <a:ln>
            <a:solidFill>
              <a:srgbClr val="D2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81800" y="5110645"/>
            <a:ext cx="266700" cy="461962"/>
          </a:xfrm>
          <a:prstGeom prst="rect">
            <a:avLst/>
          </a:prstGeom>
          <a:noFill/>
          <a:ln>
            <a:solidFill>
              <a:srgbClr val="D2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72400" y="5148744"/>
            <a:ext cx="266700" cy="461962"/>
          </a:xfrm>
          <a:prstGeom prst="rect">
            <a:avLst/>
          </a:prstGeom>
          <a:noFill/>
          <a:ln>
            <a:solidFill>
              <a:srgbClr val="D2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4800599"/>
          </a:xfrm>
        </p:spPr>
        <p:txBody>
          <a:bodyPr>
            <a:noAutofit/>
          </a:bodyPr>
          <a:lstStyle/>
          <a:p>
            <a:pPr marL="514350" indent="-514350"/>
            <a:r>
              <a:rPr lang="en-US" sz="3400" b="1" dirty="0" smtClean="0"/>
              <a:t>3</a:t>
            </a:r>
            <a:r>
              <a:rPr lang="en-US" sz="3400" b="1" dirty="0"/>
              <a:t>) </a:t>
            </a:r>
            <a:r>
              <a:rPr lang="en-US" sz="3600" b="1" dirty="0"/>
              <a:t>For those areas where grid will arrive late, a “pre-electrification” option can provide non-grid electricity service in the short term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9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emote areas will be reached in the latest phases (perhaps waiting for 10-15 years)</a:t>
            </a:r>
          </a:p>
          <a:p>
            <a:r>
              <a:rPr lang="en-US" dirty="0" smtClean="0"/>
              <a:t>Other technologies can meet needs in the short term.  We call this “pre-electrification”</a:t>
            </a:r>
          </a:p>
          <a:p>
            <a:r>
              <a:rPr lang="en-US" spc="-20" dirty="0" smtClean="0">
                <a:cs typeface="Calibri"/>
              </a:rPr>
              <a:t>P</a:t>
            </a:r>
            <a:r>
              <a:rPr lang="en-US" spc="-55" dirty="0" smtClean="0">
                <a:cs typeface="Calibri"/>
              </a:rPr>
              <a:t>r</a:t>
            </a:r>
            <a:r>
              <a:rPr lang="en-US" spc="-20" dirty="0" smtClean="0">
                <a:cs typeface="Calibri"/>
              </a:rPr>
              <a:t>e</a:t>
            </a:r>
            <a:r>
              <a:rPr lang="en-US" spc="5" dirty="0" smtClean="0">
                <a:cs typeface="Calibri"/>
              </a:rPr>
              <a:t>-</a:t>
            </a:r>
            <a:r>
              <a:rPr lang="en-US" dirty="0" smtClean="0">
                <a:cs typeface="Calibri"/>
              </a:rPr>
              <a:t>e</a:t>
            </a:r>
            <a:r>
              <a:rPr lang="en-US" spc="-15" dirty="0" smtClean="0">
                <a:cs typeface="Calibri"/>
              </a:rPr>
              <a:t>lectr</a:t>
            </a:r>
            <a:r>
              <a:rPr lang="en-US" spc="-20" dirty="0" smtClean="0">
                <a:cs typeface="Calibri"/>
              </a:rPr>
              <a:t>i</a:t>
            </a:r>
            <a:r>
              <a:rPr lang="en-US" spc="-5" dirty="0" smtClean="0">
                <a:cs typeface="Calibri"/>
              </a:rPr>
              <a:t>f</a:t>
            </a:r>
            <a:r>
              <a:rPr lang="en-US" spc="-10" dirty="0" smtClean="0">
                <a:cs typeface="Calibri"/>
              </a:rPr>
              <a:t>i</a:t>
            </a:r>
            <a:r>
              <a:rPr lang="en-US" spc="-40" dirty="0" smtClean="0">
                <a:cs typeface="Calibri"/>
              </a:rPr>
              <a:t>c</a:t>
            </a:r>
            <a:r>
              <a:rPr lang="en-US" spc="-25" dirty="0" smtClean="0">
                <a:cs typeface="Calibri"/>
              </a:rPr>
              <a:t>a</a:t>
            </a:r>
            <a:r>
              <a:rPr lang="en-US" dirty="0" smtClean="0">
                <a:cs typeface="Calibri"/>
              </a:rPr>
              <a:t>tion</a:t>
            </a:r>
            <a:r>
              <a:rPr lang="en-US" spc="-35" dirty="0" smtClean="0">
                <a:cs typeface="Calibri"/>
              </a:rPr>
              <a:t> </a:t>
            </a:r>
            <a:r>
              <a:rPr lang="en-US" spc="-5" dirty="0">
                <a:cs typeface="Calibri"/>
              </a:rPr>
              <a:t>o</a:t>
            </a:r>
            <a:r>
              <a:rPr lang="en-US" spc="-15" dirty="0">
                <a:cs typeface="Calibri"/>
              </a:rPr>
              <a:t>p</a:t>
            </a:r>
            <a:r>
              <a:rPr lang="en-US" dirty="0">
                <a:cs typeface="Calibri"/>
              </a:rPr>
              <a:t>tions</a:t>
            </a:r>
            <a:r>
              <a:rPr lang="en-US" spc="5" dirty="0">
                <a:cs typeface="Calibri"/>
              </a:rPr>
              <a:t> </a:t>
            </a:r>
            <a:r>
              <a:rPr lang="en-US" spc="-50" dirty="0">
                <a:cs typeface="Calibri"/>
              </a:rPr>
              <a:t>w</a:t>
            </a:r>
            <a:r>
              <a:rPr lang="en-US" spc="-5" dirty="0">
                <a:cs typeface="Calibri"/>
              </a:rPr>
              <a:t>oul</a:t>
            </a:r>
            <a:r>
              <a:rPr lang="en-US" dirty="0">
                <a:cs typeface="Calibri"/>
              </a:rPr>
              <a:t>d </a:t>
            </a:r>
            <a:r>
              <a:rPr lang="en-US" spc="-20" dirty="0" smtClean="0">
                <a:cs typeface="Calibri"/>
              </a:rPr>
              <a:t>be </a:t>
            </a:r>
            <a:r>
              <a:rPr lang="en-US" spc="-20" dirty="0" smtClean="0">
                <a:solidFill>
                  <a:srgbClr val="0070C0"/>
                </a:solidFill>
                <a:cs typeface="Calibri"/>
              </a:rPr>
              <a:t>lower service standards for basic needs</a:t>
            </a:r>
          </a:p>
          <a:p>
            <a:pPr lvl="1"/>
            <a:r>
              <a:rPr lang="en-US" spc="-10" dirty="0" smtClean="0">
                <a:cs typeface="Calibri"/>
              </a:rPr>
              <a:t>I</a:t>
            </a:r>
            <a:r>
              <a:rPr lang="en-US" spc="-5" dirty="0" smtClean="0">
                <a:cs typeface="Calibri"/>
              </a:rPr>
              <a:t>n</a:t>
            </a:r>
            <a:r>
              <a:rPr lang="en-US" spc="-10" dirty="0" smtClean="0">
                <a:cs typeface="Calibri"/>
              </a:rPr>
              <a:t>i</a:t>
            </a:r>
            <a:r>
              <a:rPr lang="en-US" dirty="0" smtClean="0">
                <a:cs typeface="Calibri"/>
              </a:rPr>
              <a:t>tial</a:t>
            </a:r>
            <a:r>
              <a:rPr lang="en-US" spc="-10" dirty="0" smtClean="0">
                <a:cs typeface="Calibri"/>
              </a:rPr>
              <a:t> </a:t>
            </a:r>
            <a:r>
              <a:rPr lang="en-US" spc="-40" dirty="0" smtClean="0">
                <a:cs typeface="Calibri"/>
              </a:rPr>
              <a:t>c</a:t>
            </a:r>
            <a:r>
              <a:rPr lang="en-US" spc="-5" dirty="0" smtClean="0">
                <a:cs typeface="Calibri"/>
              </a:rPr>
              <a:t>o</a:t>
            </a:r>
            <a:r>
              <a:rPr lang="en-US" spc="-35" dirty="0" smtClean="0">
                <a:cs typeface="Calibri"/>
              </a:rPr>
              <a:t>s</a:t>
            </a:r>
            <a:r>
              <a:rPr lang="en-US" dirty="0" smtClean="0">
                <a:cs typeface="Calibri"/>
              </a:rPr>
              <a:t>ts</a:t>
            </a:r>
            <a:r>
              <a:rPr lang="en-US" spc="-15" dirty="0" smtClean="0">
                <a:cs typeface="Calibri"/>
              </a:rPr>
              <a:t> a</a:t>
            </a:r>
            <a:r>
              <a:rPr lang="en-US" spc="-50" dirty="0" smtClean="0">
                <a:cs typeface="Calibri"/>
              </a:rPr>
              <a:t>r</a:t>
            </a:r>
            <a:r>
              <a:rPr lang="en-US" spc="-15" dirty="0" smtClean="0">
                <a:cs typeface="Calibri"/>
              </a:rPr>
              <a:t>e </a:t>
            </a:r>
            <a:r>
              <a:rPr lang="en-US" dirty="0" smtClean="0">
                <a:cs typeface="Calibri"/>
              </a:rPr>
              <a:t>l</a:t>
            </a:r>
            <a:r>
              <a:rPr lang="en-US" spc="-20" dirty="0" smtClean="0">
                <a:cs typeface="Calibri"/>
              </a:rPr>
              <a:t>o</a:t>
            </a:r>
            <a:r>
              <a:rPr lang="en-US" spc="-50" dirty="0" smtClean="0">
                <a:cs typeface="Calibri"/>
              </a:rPr>
              <a:t>w</a:t>
            </a:r>
            <a:r>
              <a:rPr lang="en-US" spc="-15" dirty="0" smtClean="0">
                <a:cs typeface="Calibri"/>
              </a:rPr>
              <a:t>er</a:t>
            </a:r>
            <a:r>
              <a:rPr lang="en-US" spc="5" dirty="0" smtClean="0">
                <a:cs typeface="Calibri"/>
              </a:rPr>
              <a:t> </a:t>
            </a:r>
            <a:r>
              <a:rPr lang="en-US" dirty="0" smtClean="0">
                <a:cs typeface="Calibri"/>
              </a:rPr>
              <a:t>than</a:t>
            </a:r>
            <a:r>
              <a:rPr lang="en-US" spc="-25" dirty="0" smtClean="0">
                <a:cs typeface="Calibri"/>
              </a:rPr>
              <a:t> </a:t>
            </a:r>
            <a:r>
              <a:rPr lang="en-US" dirty="0" smtClean="0">
                <a:cs typeface="Calibri"/>
              </a:rPr>
              <a:t>grid</a:t>
            </a:r>
            <a:r>
              <a:rPr lang="en-US" spc="-5" dirty="0" smtClean="0">
                <a:cs typeface="Calibri"/>
              </a:rPr>
              <a:t> (~</a:t>
            </a:r>
            <a:r>
              <a:rPr lang="en-US" spc="5" dirty="0" smtClean="0">
                <a:cs typeface="Calibri"/>
              </a:rPr>
              <a:t>2</a:t>
            </a:r>
            <a:r>
              <a:rPr lang="en-US" spc="-5" dirty="0" smtClean="0">
                <a:cs typeface="Calibri"/>
              </a:rPr>
              <a:t>0</a:t>
            </a:r>
            <a:r>
              <a:rPr lang="en-US" spc="5" dirty="0" smtClean="0">
                <a:cs typeface="Calibri"/>
              </a:rPr>
              <a:t>-</a:t>
            </a:r>
            <a:r>
              <a:rPr lang="en-US" spc="-20" dirty="0" smtClean="0">
                <a:cs typeface="Calibri"/>
              </a:rPr>
              <a:t>5</a:t>
            </a:r>
            <a:r>
              <a:rPr lang="en-US" spc="-15" dirty="0" smtClean="0">
                <a:cs typeface="Calibri"/>
              </a:rPr>
              <a:t>0</a:t>
            </a:r>
            <a:r>
              <a:rPr lang="en-US" spc="-25" dirty="0" smtClean="0">
                <a:cs typeface="Calibri"/>
              </a:rPr>
              <a:t>%</a:t>
            </a:r>
            <a:r>
              <a:rPr lang="en-US" dirty="0" smtClean="0">
                <a:cs typeface="Calibri"/>
              </a:rPr>
              <a:t> </a:t>
            </a:r>
            <a:r>
              <a:rPr lang="en-US" spc="-10" dirty="0" smtClean="0">
                <a:cs typeface="Calibri"/>
              </a:rPr>
              <a:t>l</a:t>
            </a:r>
            <a:r>
              <a:rPr lang="en-US" spc="-15" dirty="0" smtClean="0">
                <a:cs typeface="Calibri"/>
              </a:rPr>
              <a:t>ess</a:t>
            </a:r>
            <a:r>
              <a:rPr lang="en-US" dirty="0" smtClean="0">
                <a:cs typeface="Calibri"/>
              </a:rPr>
              <a:t>)</a:t>
            </a:r>
            <a:r>
              <a:rPr lang="en-US" spc="-5" dirty="0" smtClean="0">
                <a:cs typeface="Calibri"/>
              </a:rPr>
              <a:t>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cs typeface="Calibri"/>
              </a:rPr>
              <a:t>More important, r</a:t>
            </a:r>
            <a:r>
              <a:rPr lang="en-US" spc="-15" dirty="0" smtClean="0">
                <a:solidFill>
                  <a:srgbClr val="FF0000"/>
                </a:solidFill>
                <a:cs typeface="Calibri"/>
              </a:rPr>
              <a:t>oll-out would be faster</a:t>
            </a:r>
            <a:endParaRPr lang="en-US" dirty="0" smtClean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228600"/>
            <a:ext cx="5105400" cy="7620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/>
              <a:t>“Off-grid Pre-electrification”: the need</a:t>
            </a:r>
            <a:endParaRPr lang="en-US" sz="30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9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0600" y="762001"/>
            <a:ext cx="4343400" cy="6096000"/>
          </a:xfrm>
          <a:prstGeom prst="rect">
            <a:avLst/>
          </a:prstGeom>
          <a:blipFill>
            <a:blip r:embed="rId3" cstate="print"/>
            <a:srcRect/>
            <a:stretch>
              <a:fillRect b="-685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28800" y="448614"/>
            <a:ext cx="4800600" cy="990600"/>
          </a:xfrm>
          <a:custGeom>
            <a:avLst/>
            <a:gdLst/>
            <a:ahLst/>
            <a:cxnLst/>
            <a:rect l="l" t="t" r="r" b="b"/>
            <a:pathLst>
              <a:path w="4800600" h="990600">
                <a:moveTo>
                  <a:pt x="0" y="990600"/>
                </a:moveTo>
                <a:lnTo>
                  <a:pt x="4800600" y="990600"/>
                </a:lnTo>
                <a:lnTo>
                  <a:pt x="4800600" y="0"/>
                </a:lnTo>
                <a:lnTo>
                  <a:pt x="0" y="0"/>
                </a:lnTo>
                <a:lnTo>
                  <a:pt x="0" y="990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04800" y="1676400"/>
            <a:ext cx="4691750" cy="4450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b="1" spc="-5" dirty="0">
                <a:cs typeface="Calibri"/>
              </a:rPr>
              <a:t>Consider th</a:t>
            </a:r>
            <a:r>
              <a:rPr lang="en-US" sz="2400" b="1" dirty="0">
                <a:cs typeface="Calibri"/>
              </a:rPr>
              <a:t>e la</a:t>
            </a:r>
            <a:r>
              <a:rPr lang="en-US" sz="2400" b="1" spc="-35" dirty="0">
                <a:cs typeface="Calibri"/>
              </a:rPr>
              <a:t>s</a:t>
            </a:r>
            <a:r>
              <a:rPr lang="en-US" sz="2400" b="1" dirty="0">
                <a:cs typeface="Calibri"/>
              </a:rPr>
              <a:t>t</a:t>
            </a:r>
            <a:r>
              <a:rPr lang="en-US" sz="2400" b="1" spc="15" dirty="0">
                <a:cs typeface="Calibri"/>
              </a:rPr>
              <a:t> </a:t>
            </a:r>
            <a:r>
              <a:rPr lang="en-US" sz="2400" b="1" spc="5" dirty="0">
                <a:cs typeface="Calibri"/>
              </a:rPr>
              <a:t>3</a:t>
            </a:r>
            <a:r>
              <a:rPr lang="en-US" sz="2400" b="1" spc="-5" dirty="0">
                <a:cs typeface="Calibri"/>
              </a:rPr>
              <a:t>-</a:t>
            </a:r>
            <a:r>
              <a:rPr lang="en-US" sz="2400" b="1" dirty="0">
                <a:cs typeface="Calibri"/>
              </a:rPr>
              <a:t>4%</a:t>
            </a:r>
            <a:r>
              <a:rPr lang="en-US" sz="2400" b="1" spc="-25" dirty="0">
                <a:cs typeface="Calibri"/>
              </a:rPr>
              <a:t> </a:t>
            </a:r>
            <a:r>
              <a:rPr lang="en-US" sz="2400" b="1" spc="-5" dirty="0">
                <a:cs typeface="Calibri"/>
              </a:rPr>
              <a:t>o</a:t>
            </a:r>
            <a:r>
              <a:rPr lang="en-US" sz="2400" b="1" dirty="0">
                <a:cs typeface="Calibri"/>
              </a:rPr>
              <a:t>f</a:t>
            </a:r>
            <a:r>
              <a:rPr lang="en-US" sz="2400" b="1" spc="-10" dirty="0">
                <a:cs typeface="Calibri"/>
              </a:rPr>
              <a:t> </a:t>
            </a:r>
            <a:r>
              <a:rPr lang="en-US" sz="2400" b="1" dirty="0">
                <a:cs typeface="Calibri"/>
              </a:rPr>
              <a:t>settlement</a:t>
            </a:r>
            <a:r>
              <a:rPr lang="en-US" sz="2400" b="1" spc="-25" dirty="0">
                <a:cs typeface="Calibri"/>
              </a:rPr>
              <a:t>s for pre-electrification</a:t>
            </a:r>
            <a:endParaRPr lang="en-US" sz="2400" b="1" dirty="0">
              <a:cs typeface="Calibri"/>
            </a:endParaRPr>
          </a:p>
          <a:p>
            <a:pPr marL="469900" lvl="1">
              <a:lnSpc>
                <a:spcPct val="100000"/>
              </a:lnSpc>
              <a:tabLst>
                <a:tab pos="756920" algn="l"/>
              </a:tabLst>
            </a:pPr>
            <a:r>
              <a:rPr lang="en-US" sz="2400" b="1" spc="-10" dirty="0">
                <a:cs typeface="Calibri"/>
              </a:rPr>
              <a:t>-- 5,000 communities</a:t>
            </a:r>
          </a:p>
          <a:p>
            <a:pPr marL="469900" lvl="1">
              <a:lnSpc>
                <a:spcPct val="100000"/>
              </a:lnSpc>
              <a:tabLst>
                <a:tab pos="756920" algn="l"/>
              </a:tabLst>
            </a:pPr>
            <a:r>
              <a:rPr lang="en-US" sz="2400" b="1" spc="-10" dirty="0">
                <a:cs typeface="Calibri"/>
              </a:rPr>
              <a:t>-- 250</a:t>
            </a:r>
            <a:r>
              <a:rPr lang="en-US" sz="2400" b="1" spc="-15" dirty="0">
                <a:cs typeface="Calibri"/>
              </a:rPr>
              <a:t>,</a:t>
            </a:r>
            <a:r>
              <a:rPr lang="en-US" sz="2400" b="1" spc="-10" dirty="0">
                <a:cs typeface="Calibri"/>
              </a:rPr>
              <a:t>000</a:t>
            </a:r>
            <a:r>
              <a:rPr lang="en-US" sz="2400" b="1" spc="5" dirty="0">
                <a:cs typeface="Calibri"/>
              </a:rPr>
              <a:t> </a:t>
            </a:r>
            <a:r>
              <a:rPr lang="en-US" sz="2400" b="1" spc="-5" dirty="0">
                <a:cs typeface="Calibri"/>
              </a:rPr>
              <a:t>hou</a:t>
            </a:r>
            <a:r>
              <a:rPr lang="en-US" sz="2400" b="1" spc="5" dirty="0">
                <a:cs typeface="Calibri"/>
              </a:rPr>
              <a:t>s</a:t>
            </a:r>
            <a:r>
              <a:rPr lang="en-US" sz="2400" b="1" spc="-10" dirty="0">
                <a:cs typeface="Calibri"/>
              </a:rPr>
              <a:t>eh</a:t>
            </a:r>
            <a:r>
              <a:rPr lang="en-US" sz="2400" b="1" spc="-5" dirty="0">
                <a:cs typeface="Calibri"/>
              </a:rPr>
              <a:t>o</a:t>
            </a:r>
            <a:r>
              <a:rPr lang="en-US" sz="2400" b="1" spc="-10" dirty="0">
                <a:cs typeface="Calibri"/>
              </a:rPr>
              <a:t>l</a:t>
            </a:r>
            <a:r>
              <a:rPr lang="en-US" sz="2400" b="1" spc="-5" dirty="0">
                <a:cs typeface="Calibri"/>
              </a:rPr>
              <a:t>d</a:t>
            </a:r>
            <a:r>
              <a:rPr lang="en-US" sz="2400" b="1" spc="5" dirty="0">
                <a:cs typeface="Calibri"/>
              </a:rPr>
              <a:t>s</a:t>
            </a:r>
            <a:endParaRPr lang="en-US" sz="2400" b="1" dirty="0">
              <a:cs typeface="Calibri"/>
            </a:endParaRPr>
          </a:p>
          <a:p>
            <a:pPr lvl="1">
              <a:lnSpc>
                <a:spcPct val="100000"/>
              </a:lnSpc>
              <a:spcBef>
                <a:spcPts val="34"/>
              </a:spcBef>
              <a:buFont typeface="Arial"/>
              <a:buChar char="–"/>
            </a:pPr>
            <a:endParaRPr lang="en-US" sz="2050" dirty="0">
              <a:latin typeface="Times New Roman"/>
              <a:cs typeface="Times New Roman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b="1" dirty="0">
                <a:solidFill>
                  <a:srgbClr val="6F2F9F"/>
                </a:solidFill>
                <a:cs typeface="Calibri"/>
              </a:rPr>
              <a:t>P</a:t>
            </a:r>
            <a:r>
              <a:rPr lang="en-US" sz="2400" b="1" spc="-35" dirty="0">
                <a:solidFill>
                  <a:srgbClr val="6F2F9F"/>
                </a:solidFill>
                <a:cs typeface="Calibri"/>
              </a:rPr>
              <a:t>r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e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-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e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l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ectrif</a:t>
            </a:r>
            <a:r>
              <a:rPr lang="en-US" sz="2400" b="1" spc="-15" dirty="0">
                <a:solidFill>
                  <a:srgbClr val="6F2F9F"/>
                </a:solidFill>
                <a:cs typeface="Calibri"/>
              </a:rPr>
              <a:t>i</a:t>
            </a:r>
            <a:r>
              <a:rPr lang="en-US" sz="2400" b="1" spc="-10" dirty="0">
                <a:solidFill>
                  <a:srgbClr val="6F2F9F"/>
                </a:solidFill>
                <a:cs typeface="Calibri"/>
              </a:rPr>
              <a:t>c</a:t>
            </a:r>
            <a:r>
              <a:rPr lang="en-US" sz="2400" b="1" spc="-25" dirty="0">
                <a:solidFill>
                  <a:srgbClr val="6F2F9F"/>
                </a:solidFill>
                <a:cs typeface="Calibri"/>
              </a:rPr>
              <a:t>a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tion</a:t>
            </a:r>
            <a:r>
              <a:rPr lang="en-US" sz="2400" b="1" spc="35" dirty="0">
                <a:solidFill>
                  <a:srgbClr val="6F2F9F"/>
                </a:solidFill>
                <a:cs typeface="Calibri"/>
              </a:rPr>
              <a:t> </a:t>
            </a:r>
            <a:r>
              <a:rPr lang="en-US" sz="2400" b="1" spc="-10" dirty="0">
                <a:solidFill>
                  <a:srgbClr val="6F2F9F"/>
                </a:solidFill>
                <a:cs typeface="Calibri"/>
              </a:rPr>
              <a:t>c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om</a:t>
            </a:r>
            <a:r>
              <a:rPr lang="en-US" sz="2400" b="1" spc="-10" dirty="0">
                <a:solidFill>
                  <a:srgbClr val="6F2F9F"/>
                </a:solidFill>
                <a:cs typeface="Calibri"/>
              </a:rPr>
              <a:t>m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u</a:t>
            </a:r>
            <a:r>
              <a:rPr lang="en-US" sz="2400" b="1" spc="5" dirty="0">
                <a:solidFill>
                  <a:srgbClr val="6F2F9F"/>
                </a:solidFill>
                <a:cs typeface="Calibri"/>
              </a:rPr>
              <a:t>n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it</a:t>
            </a:r>
            <a:r>
              <a:rPr lang="en-US" sz="2400" b="1" spc="-10" dirty="0">
                <a:solidFill>
                  <a:srgbClr val="6F2F9F"/>
                </a:solidFill>
                <a:cs typeface="Calibri"/>
              </a:rPr>
              <a:t>i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es</a:t>
            </a:r>
            <a:r>
              <a:rPr lang="en-US" sz="2400" b="1" spc="5" dirty="0">
                <a:solidFill>
                  <a:srgbClr val="6F2F9F"/>
                </a:solidFill>
                <a:cs typeface="Calibri"/>
              </a:rPr>
              <a:t> 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sh</a:t>
            </a:r>
            <a:r>
              <a:rPr lang="en-US" sz="2400" b="1" spc="-15" dirty="0">
                <a:solidFill>
                  <a:srgbClr val="6F2F9F"/>
                </a:solidFill>
                <a:cs typeface="Calibri"/>
              </a:rPr>
              <a:t>o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wn</a:t>
            </a:r>
            <a:r>
              <a:rPr lang="en-US" sz="2400" b="1" spc="-25" dirty="0">
                <a:solidFill>
                  <a:srgbClr val="6F2F9F"/>
                </a:solidFill>
                <a:cs typeface="Calibri"/>
              </a:rPr>
              <a:t> </a:t>
            </a:r>
            <a:r>
              <a:rPr lang="en-US" sz="2400" b="1" dirty="0">
                <a:solidFill>
                  <a:srgbClr val="6F2F9F"/>
                </a:solidFill>
                <a:cs typeface="Calibri"/>
              </a:rPr>
              <a:t>in</a:t>
            </a:r>
            <a:r>
              <a:rPr lang="en-US" sz="2400" b="1" dirty="0">
                <a:cs typeface="Calibri"/>
              </a:rPr>
              <a:t> 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purple</a:t>
            </a: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endParaRPr lang="en-US" sz="2400" b="1" spc="-5" dirty="0">
              <a:solidFill>
                <a:srgbClr val="6F2F9F"/>
              </a:solidFill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Shan, Chin, </a:t>
            </a:r>
            <a:r>
              <a:rPr lang="en-US" sz="2400" b="1" spc="-5" dirty="0" err="1">
                <a:solidFill>
                  <a:srgbClr val="6F2F9F"/>
                </a:solidFill>
                <a:cs typeface="Calibri"/>
              </a:rPr>
              <a:t>Kayah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 and </a:t>
            </a:r>
            <a:r>
              <a:rPr lang="en-US" sz="2400" b="1" spc="-5" dirty="0" err="1">
                <a:solidFill>
                  <a:srgbClr val="6F2F9F"/>
                </a:solidFill>
                <a:cs typeface="Calibri"/>
              </a:rPr>
              <a:t>Kachin</a:t>
            </a:r>
            <a:r>
              <a:rPr lang="en-US" sz="2400" b="1" spc="-5" dirty="0">
                <a:solidFill>
                  <a:srgbClr val="6F2F9F"/>
                </a:solidFill>
                <a:cs typeface="Calibri"/>
              </a:rPr>
              <a:t> States </a:t>
            </a:r>
            <a:r>
              <a:rPr lang="en-US" sz="2400" spc="-5" dirty="0">
                <a:cs typeface="Calibri"/>
              </a:rPr>
              <a:t>represent major areas for pre-electrification</a:t>
            </a:r>
          </a:p>
          <a:p>
            <a:pPr marL="12700">
              <a:lnSpc>
                <a:spcPts val="2160"/>
              </a:lnSpc>
              <a:tabLst>
                <a:tab pos="355600" algn="l"/>
              </a:tabLst>
            </a:pPr>
            <a:endParaRPr lang="en-US" sz="2400" spc="-5" dirty="0"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spc="-5" dirty="0">
                <a:cs typeface="Calibri"/>
              </a:rPr>
              <a:t>Which system is best (solar home system versus mini-grid) depends on the size of the </a:t>
            </a:r>
            <a:r>
              <a:rPr lang="en-US" sz="2400" spc="-5" dirty="0" smtClean="0">
                <a:cs typeface="Calibri"/>
              </a:rPr>
              <a:t>settlement</a:t>
            </a:r>
            <a:endParaRPr lang="en-US" sz="2400" b="1" dirty="0"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8414277" y="6461781"/>
            <a:ext cx="2063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lang="en-US" spc="-10" dirty="0" smtClean="0"/>
              <a:t>14</a:t>
            </a:r>
            <a:endParaRPr spc="-10" dirty="0"/>
          </a:p>
        </p:txBody>
      </p:sp>
      <p:sp>
        <p:nvSpPr>
          <p:cNvPr id="8" name="Rectangle 7"/>
          <p:cNvSpPr/>
          <p:nvPr/>
        </p:nvSpPr>
        <p:spPr>
          <a:xfrm>
            <a:off x="685800" y="381000"/>
            <a:ext cx="82296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tx1"/>
                </a:solidFill>
              </a:rPr>
              <a:t>Recommendations for a Off-grid, Pre-electrification Plan</a:t>
            </a:r>
            <a:endParaRPr lang="en-US" sz="3000" b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1524000"/>
            <a:ext cx="6400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90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Important Caveat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issue of how many households and communities should be targeted for “pre-electrification” is more of a policy decision than a technical decision.</a:t>
            </a:r>
          </a:p>
          <a:p>
            <a:r>
              <a:rPr lang="en-US" dirty="0" smtClean="0"/>
              <a:t>The technical geo-spatial analysis presented here describes how costs increase for electrification of communities due to high MV costs per household.  </a:t>
            </a:r>
          </a:p>
          <a:p>
            <a:r>
              <a:rPr lang="en-US" dirty="0" smtClean="0"/>
              <a:t>However, it does not determine the cost limit above which households should be targeted for “pre-electrification” rather than grid.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Solar home systems</a:t>
            </a:r>
          </a:p>
          <a:p>
            <a:pPr lvl="1"/>
            <a:r>
              <a:rPr lang="en-US" dirty="0" smtClean="0"/>
              <a:t>for smaller settlements (&lt;50 HHs)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ay </a:t>
            </a:r>
            <a:r>
              <a:rPr lang="en-US" spc="-5" dirty="0" smtClean="0">
                <a:cs typeface="Calibri"/>
              </a:rPr>
              <a:t>p</a:t>
            </a:r>
            <a:r>
              <a:rPr lang="en-US" spc="-30" dirty="0" smtClean="0">
                <a:cs typeface="Calibri"/>
              </a:rPr>
              <a:t>r</a:t>
            </a:r>
            <a:r>
              <a:rPr lang="en-US" spc="-20" dirty="0" smtClean="0">
                <a:cs typeface="Calibri"/>
              </a:rPr>
              <a:t>o</a:t>
            </a:r>
            <a:r>
              <a:rPr lang="en-US" dirty="0" smtClean="0">
                <a:cs typeface="Calibri"/>
              </a:rPr>
              <a:t>vide</a:t>
            </a:r>
            <a:r>
              <a:rPr lang="en-US" spc="-30" dirty="0" smtClean="0">
                <a:cs typeface="Calibri"/>
              </a:rPr>
              <a:t> </a:t>
            </a:r>
            <a:r>
              <a:rPr lang="en-US" dirty="0">
                <a:cs typeface="Calibri"/>
              </a:rPr>
              <a:t>7</a:t>
            </a:r>
            <a:r>
              <a:rPr lang="en-US" spc="5" dirty="0">
                <a:cs typeface="Calibri"/>
              </a:rPr>
              <a:t>5</a:t>
            </a:r>
            <a:r>
              <a:rPr lang="en-US" spc="-10" dirty="0">
                <a:cs typeface="Calibri"/>
              </a:rPr>
              <a:t>-</a:t>
            </a:r>
            <a:r>
              <a:rPr lang="en-US" dirty="0">
                <a:cs typeface="Calibri"/>
              </a:rPr>
              <a:t>175</a:t>
            </a:r>
            <a:r>
              <a:rPr lang="en-US" spc="-40" dirty="0">
                <a:cs typeface="Calibri"/>
              </a:rPr>
              <a:t> </a:t>
            </a:r>
            <a:r>
              <a:rPr lang="en-US" dirty="0">
                <a:cs typeface="Calibri"/>
              </a:rPr>
              <a:t>kWh/</a:t>
            </a:r>
            <a:r>
              <a:rPr lang="en-US" spc="-5" dirty="0" err="1">
                <a:cs typeface="Calibri"/>
              </a:rPr>
              <a:t>y</a:t>
            </a:r>
            <a:r>
              <a:rPr lang="en-US" spc="-225" dirty="0" err="1">
                <a:cs typeface="Calibri"/>
              </a:rPr>
              <a:t>r</a:t>
            </a:r>
            <a:r>
              <a:rPr lang="en-US" spc="-10" dirty="0">
                <a:cs typeface="Calibri"/>
              </a:rPr>
              <a:t> </a:t>
            </a:r>
            <a:r>
              <a:rPr lang="en-US" dirty="0" smtClean="0">
                <a:cs typeface="Calibri"/>
              </a:rPr>
              <a:t> </a:t>
            </a:r>
            <a:r>
              <a:rPr lang="en-US" spc="-5" dirty="0" smtClean="0">
                <a:cs typeface="Calibri"/>
              </a:rPr>
              <a:t>for lighting/ICT/TV </a:t>
            </a:r>
          </a:p>
          <a:p>
            <a:pPr lvl="1"/>
            <a:r>
              <a:rPr lang="en-US" b="1" spc="-5" dirty="0" smtClean="0">
                <a:cs typeface="Calibri"/>
              </a:rPr>
              <a:t>US $400-500 / household system </a:t>
            </a:r>
          </a:p>
          <a:p>
            <a:pPr lvl="2"/>
            <a:r>
              <a:rPr lang="en-US" spc="-5" dirty="0" smtClean="0">
                <a:cs typeface="Calibri"/>
              </a:rPr>
              <a:t>(These are international prices. Local prices may be lower, and quality can vary.)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Mini-grids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solar, hybrid, diesel, or micro-hydro where available</a:t>
            </a:r>
          </a:p>
          <a:p>
            <a:pPr lvl="1"/>
            <a:r>
              <a:rPr lang="en-US" dirty="0" smtClean="0"/>
              <a:t>typically best for larger settlements (&gt;50 HHs)</a:t>
            </a:r>
          </a:p>
          <a:p>
            <a:pPr lvl="1"/>
            <a:r>
              <a:rPr lang="en-US" dirty="0" smtClean="0">
                <a:cs typeface="Calibri"/>
              </a:rPr>
              <a:t>200</a:t>
            </a:r>
            <a:r>
              <a:rPr lang="en-US" spc="-10" dirty="0" smtClean="0">
                <a:cs typeface="Calibri"/>
              </a:rPr>
              <a:t>-</a:t>
            </a:r>
            <a:r>
              <a:rPr lang="en-US" dirty="0" smtClean="0">
                <a:cs typeface="Calibri"/>
              </a:rPr>
              <a:t>250</a:t>
            </a:r>
            <a:r>
              <a:rPr lang="en-US" spc="-40" dirty="0" smtClean="0">
                <a:cs typeface="Calibri"/>
              </a:rPr>
              <a:t> </a:t>
            </a:r>
            <a:r>
              <a:rPr lang="en-US" dirty="0">
                <a:cs typeface="Calibri"/>
              </a:rPr>
              <a:t>kWh/</a:t>
            </a:r>
            <a:r>
              <a:rPr lang="en-US" spc="-5" dirty="0" err="1">
                <a:cs typeface="Calibri"/>
              </a:rPr>
              <a:t>y</a:t>
            </a:r>
            <a:r>
              <a:rPr lang="en-US" spc="-225" dirty="0" err="1">
                <a:cs typeface="Calibri"/>
              </a:rPr>
              <a:t>r</a:t>
            </a:r>
            <a:r>
              <a:rPr lang="en-US" spc="-225" dirty="0">
                <a:cs typeface="Calibri"/>
              </a:rPr>
              <a:t> </a:t>
            </a:r>
            <a:r>
              <a:rPr lang="en-US" spc="-225" dirty="0" smtClean="0">
                <a:cs typeface="Calibri"/>
              </a:rPr>
              <a:t>: </a:t>
            </a:r>
            <a:r>
              <a:rPr lang="en-US" spc="-5" dirty="0" smtClean="0">
                <a:cs typeface="Calibri"/>
              </a:rPr>
              <a:t> </a:t>
            </a:r>
            <a:r>
              <a:rPr lang="en-US" spc="-5" dirty="0">
                <a:cs typeface="Calibri"/>
              </a:rPr>
              <a:t>lighting/ICT/TV &amp;</a:t>
            </a:r>
            <a:r>
              <a:rPr lang="en-US" spc="-5" dirty="0" smtClean="0">
                <a:cs typeface="Calibri"/>
              </a:rPr>
              <a:t> </a:t>
            </a:r>
            <a:r>
              <a:rPr lang="en-US" spc="-5" dirty="0">
                <a:cs typeface="Calibri"/>
              </a:rPr>
              <a:t>fan/small </a:t>
            </a:r>
            <a:r>
              <a:rPr lang="en-US" spc="-5" dirty="0" smtClean="0">
                <a:cs typeface="Calibri"/>
              </a:rPr>
              <a:t>fridge</a:t>
            </a:r>
          </a:p>
          <a:p>
            <a:pPr lvl="1"/>
            <a:r>
              <a:rPr lang="en-US" b="1" spc="-5" dirty="0" smtClean="0">
                <a:cs typeface="Calibri"/>
              </a:rPr>
              <a:t>US$1,400/HH </a:t>
            </a:r>
          </a:p>
          <a:p>
            <a:pPr lvl="1"/>
            <a:r>
              <a:rPr lang="en-US" b="1" spc="-5" dirty="0" smtClean="0">
                <a:cs typeface="Calibri"/>
              </a:rPr>
              <a:t>Cost is somewhat high, but saves </a:t>
            </a:r>
            <a:r>
              <a:rPr lang="en-US" b="1" spc="-5" dirty="0">
                <a:cs typeface="Calibri"/>
              </a:rPr>
              <a:t>on distribution </a:t>
            </a:r>
            <a:r>
              <a:rPr lang="en-US" b="1" spc="-5" dirty="0" smtClean="0">
                <a:cs typeface="Calibri"/>
              </a:rPr>
              <a:t>investment later if built to grid standard </a:t>
            </a:r>
            <a:endParaRPr lang="en-US" b="1" spc="-5" dirty="0">
              <a:cs typeface="Calibri"/>
            </a:endParaRP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57400" y="228600"/>
            <a:ext cx="4495800" cy="9144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/>
              <a:t>“</a:t>
            </a:r>
            <a:r>
              <a:rPr lang="en-US" sz="3000" b="1" dirty="0" smtClean="0"/>
              <a:t>Pre-electrification” Technology Options</a:t>
            </a:r>
            <a:endParaRPr lang="en-US" sz="30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4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683" y="1828800"/>
            <a:ext cx="2377349" cy="279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48" y="1756416"/>
            <a:ext cx="5798724" cy="32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pre-electrification option-- targeting 250,000 HHs in the first 10 years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4800" y="5410200"/>
            <a:ext cx="85196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rgbClr val="00B050"/>
                </a:solidFill>
              </a:rPr>
              <a:t>S</a:t>
            </a:r>
            <a:r>
              <a:rPr lang="en-US" sz="2500" dirty="0" smtClean="0">
                <a:solidFill>
                  <a:srgbClr val="00B050"/>
                </a:solidFill>
              </a:rPr>
              <a:t>olar home systems for ~95,000 HHs in small villages (&lt;50 HHs)</a:t>
            </a:r>
          </a:p>
          <a:p>
            <a:endParaRPr lang="en-US" sz="2500" dirty="0" smtClean="0"/>
          </a:p>
          <a:p>
            <a:r>
              <a:rPr lang="en-US" sz="2500" dirty="0" smtClean="0">
                <a:solidFill>
                  <a:srgbClr val="FF0000"/>
                </a:solidFill>
              </a:rPr>
              <a:t>Mini-grids for ~155,000 HHs in larger villages (&gt;50 HHs)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4813" y="3760580"/>
            <a:ext cx="228600" cy="1143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67431" y="3141634"/>
            <a:ext cx="2286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77000" y="2590800"/>
            <a:ext cx="2362200" cy="8013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7000" y="3392160"/>
            <a:ext cx="2362200" cy="1179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27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310059" y="3743944"/>
            <a:ext cx="228600" cy="1143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643134" y="3597745"/>
            <a:ext cx="228600" cy="1143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295266" y="2091068"/>
            <a:ext cx="2286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38224" y="2580167"/>
            <a:ext cx="2286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73033" y="3269323"/>
            <a:ext cx="2286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19476" y="2154674"/>
            <a:ext cx="2286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52600" y="4705925"/>
            <a:ext cx="31897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Number of households per village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2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0" y="668961"/>
            <a:ext cx="9056760" cy="576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822325"/>
            <a:ext cx="8686800" cy="762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250,000 “pre-electrification” households by State / Region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91516BB4-1199-467F-A04D-4A53C21FF38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Pre-electrification Cost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5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096709"/>
              </p:ext>
            </p:extLst>
          </p:nvPr>
        </p:nvGraphicFramePr>
        <p:xfrm>
          <a:off x="533400" y="1524000"/>
          <a:ext cx="7848600" cy="4362450"/>
        </p:xfrm>
        <a:graphic>
          <a:graphicData uri="http://schemas.openxmlformats.org/drawingml/2006/table">
            <a:tbl>
              <a:tblPr/>
              <a:tblGrid>
                <a:gridCol w="4011506"/>
                <a:gridCol w="1246294"/>
                <a:gridCol w="2590800"/>
              </a:tblGrid>
              <a:tr h="422682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250K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Households targeted for SHS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93,000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Initial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47,500,000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HHs targeted for mini-grids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156,000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Initial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219,000,000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 Total:  Households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250,000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 Total: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266,500,000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8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Overall Ave per HH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1,070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448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1: 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Population Data Sources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Ministry </a:t>
            </a:r>
            <a:r>
              <a:rPr lang="en-US" sz="2400" dirty="0"/>
              <a:t>of Livestock, Fisheries and Rural </a:t>
            </a:r>
            <a:r>
              <a:rPr lang="en-US" sz="2400" dirty="0" smtClean="0"/>
              <a:t>Development (DRD)</a:t>
            </a:r>
          </a:p>
          <a:p>
            <a:pPr lvl="1" indent="-342900">
              <a:buFontTx/>
              <a:buChar char="-"/>
            </a:pPr>
            <a:r>
              <a:rPr lang="en-US" sz="2000" dirty="0" smtClean="0"/>
              <a:t>Village Level Population Data, 2001</a:t>
            </a:r>
          </a:p>
          <a:p>
            <a:pPr marL="400050" lvl="1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Ministry of Home Affairs, General </a:t>
            </a:r>
            <a:r>
              <a:rPr lang="en-US" sz="2400" dirty="0"/>
              <a:t>Administration Department (GAD</a:t>
            </a:r>
            <a:r>
              <a:rPr lang="en-US" sz="2400" dirty="0" smtClean="0"/>
              <a:t>)</a:t>
            </a:r>
          </a:p>
          <a:p>
            <a:pPr lvl="1" indent="-342900">
              <a:buFontTx/>
              <a:buChar char="-"/>
            </a:pPr>
            <a:r>
              <a:rPr lang="en-US" sz="2000" dirty="0" smtClean="0"/>
              <a:t>Additional population data for villages, </a:t>
            </a:r>
            <a:r>
              <a:rPr lang="en-US" sz="2000" dirty="0"/>
              <a:t>c</a:t>
            </a:r>
            <a:r>
              <a:rPr lang="en-US" sz="2000" dirty="0" smtClean="0"/>
              <a:t>ities and towns (2013)</a:t>
            </a:r>
          </a:p>
          <a:p>
            <a:pPr marL="400050" lvl="1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Central Statistical Organization (CSO)</a:t>
            </a:r>
          </a:p>
          <a:p>
            <a:pPr marL="857250" lvl="1" indent="-457200"/>
            <a:r>
              <a:rPr lang="en-US" sz="2000" dirty="0" smtClean="0"/>
              <a:t>Rural and Urban Total Population and growth rates</a:t>
            </a:r>
          </a:p>
          <a:p>
            <a:pPr marL="400050" lvl="1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Myanmar </a:t>
            </a:r>
            <a:r>
              <a:rPr lang="en-US" sz="2400" dirty="0"/>
              <a:t>Information Management Unit (MIMU) </a:t>
            </a:r>
          </a:p>
          <a:p>
            <a:pPr lvl="1" indent="-342900">
              <a:buFontTx/>
              <a:buChar char="-"/>
            </a:pPr>
            <a:r>
              <a:rPr lang="en-US" sz="2000" dirty="0"/>
              <a:t>Geo-location of all villages by </a:t>
            </a:r>
            <a:r>
              <a:rPr lang="en-US" sz="2000" dirty="0" smtClean="0"/>
              <a:t>State (but no population data)</a:t>
            </a:r>
            <a:endParaRPr lang="en-US" sz="2400" dirty="0"/>
          </a:p>
          <a:p>
            <a:pPr>
              <a:buFontTx/>
              <a:buChar char="-"/>
            </a:pPr>
            <a:endParaRPr lang="en-US" sz="2000" dirty="0" smtClean="0"/>
          </a:p>
          <a:p>
            <a:pPr marL="0" indent="0">
              <a:buNone/>
            </a:pPr>
            <a:r>
              <a:rPr lang="en-US" sz="2600" b="1" dirty="0" smtClean="0"/>
              <a:t>When combined these sources provided:</a:t>
            </a:r>
          </a:p>
          <a:p>
            <a:pPr lvl="1">
              <a:buFontTx/>
              <a:buChar char="-"/>
            </a:pPr>
            <a:r>
              <a:rPr lang="en-US" sz="2600" b="1" dirty="0" smtClean="0"/>
              <a:t>64,000 </a:t>
            </a:r>
            <a:r>
              <a:rPr lang="en-US" sz="2600" b="1" dirty="0"/>
              <a:t>points for villages</a:t>
            </a:r>
          </a:p>
          <a:p>
            <a:pPr lvl="1" indent="-342900">
              <a:buFontTx/>
              <a:buChar char="-"/>
            </a:pPr>
            <a:r>
              <a:rPr lang="en-US" sz="2600" b="1" dirty="0"/>
              <a:t>300 points for cities and towns</a:t>
            </a:r>
          </a:p>
          <a:p>
            <a:pPr lvl="1" indent="-342900">
              <a:buFontTx/>
              <a:buChar char="-"/>
            </a:pPr>
            <a:r>
              <a:rPr lang="en-US" sz="2600" b="1" dirty="0" smtClean="0"/>
              <a:t>rural </a:t>
            </a:r>
            <a:r>
              <a:rPr lang="en-US" sz="2600" b="1" dirty="0"/>
              <a:t>and urban growth rates, by year, for each state / region</a:t>
            </a:r>
          </a:p>
          <a:p>
            <a:pPr lvl="1" indent="-342900">
              <a:buFontTx/>
              <a:buChar char="-"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7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Important Caveat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source data for populated places has an inherent uncertainty, and </a:t>
            </a:r>
            <a:r>
              <a:rPr lang="en-US" dirty="0"/>
              <a:t>the upcoming census </a:t>
            </a:r>
            <a:r>
              <a:rPr lang="en-US" dirty="0" smtClean="0"/>
              <a:t>data will help improve the modeling results in the future updates.  </a:t>
            </a:r>
          </a:p>
          <a:p>
            <a:r>
              <a:rPr lang="en-US" dirty="0" smtClean="0"/>
              <a:t>This uncertainty limits the precision of any analysis, and values in this report should be regarded as the best estimates given this underlying data limitation.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356" y="5456237"/>
            <a:ext cx="8732044" cy="12493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Data tables were collected in digital and hardcopy from DRD, GAD, MIMU</a:t>
            </a:r>
          </a:p>
          <a:p>
            <a:r>
              <a:rPr lang="en-US" dirty="0" smtClean="0"/>
              <a:t>Population Growth Rates were taken from CSO publication (2011)</a:t>
            </a:r>
            <a:endParaRPr lang="en-US" dirty="0"/>
          </a:p>
          <a:p>
            <a:r>
              <a:rPr lang="en-US" dirty="0" smtClean="0"/>
              <a:t>Together these created one </a:t>
            </a:r>
            <a:r>
              <a:rPr lang="en-US" dirty="0" smtClean="0">
                <a:solidFill>
                  <a:srgbClr val="FF0000"/>
                </a:solidFill>
              </a:rPr>
              <a:t>geo-located dataset </a:t>
            </a:r>
            <a:r>
              <a:rPr lang="en-US" dirty="0" smtClean="0"/>
              <a:t>with villages</a:t>
            </a:r>
            <a:r>
              <a:rPr lang="en-US" dirty="0"/>
              <a:t>, towns and cities with population for a common </a:t>
            </a:r>
            <a:r>
              <a:rPr lang="en-US" dirty="0" smtClean="0"/>
              <a:t>year (2011)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81600" y="5691981"/>
            <a:ext cx="3962400" cy="937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921" y="1380355"/>
            <a:ext cx="3657601" cy="195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39" y="3336821"/>
            <a:ext cx="4633912" cy="152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1" y="1371601"/>
            <a:ext cx="2819400" cy="20082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646" y="4032295"/>
            <a:ext cx="5762625" cy="1285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4088" y="167640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DRD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8872" y="1676400"/>
            <a:ext cx="857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GAD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3505200"/>
            <a:ext cx="815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CSO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5174" y="4673277"/>
            <a:ext cx="11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MIMU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58674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Obtaining and Preparing Population Data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6615" y="685800"/>
            <a:ext cx="223423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8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424" y="1628963"/>
            <a:ext cx="2202976" cy="31850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4" y="1536675"/>
            <a:ext cx="2736376" cy="341632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6400" y="1600200"/>
            <a:ext cx="2895600" cy="330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4800600"/>
            <a:ext cx="46482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ESE and YESB supplied hundreds of maps in jpeg, pdf and other formats for state, district and township level MV lines</a:t>
            </a:r>
            <a:r>
              <a:rPr lang="en-US" sz="2000" b="1" dirty="0" smtClean="0"/>
              <a:t>. </a:t>
            </a:r>
            <a:r>
              <a:rPr lang="en-US" sz="2000" dirty="0" smtClean="0"/>
              <a:t>(samples above for </a:t>
            </a:r>
            <a:r>
              <a:rPr lang="en-US" sz="2000" dirty="0" err="1" smtClean="0"/>
              <a:t>Bago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57799" y="4953000"/>
            <a:ext cx="3657601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These </a:t>
            </a:r>
            <a:r>
              <a:rPr lang="en-US" sz="1800" b="1" dirty="0"/>
              <a:t>were geo-referenced and </a:t>
            </a:r>
            <a:r>
              <a:rPr lang="en-US" sz="1800" b="1" dirty="0" smtClean="0"/>
              <a:t>digitized </a:t>
            </a:r>
            <a:r>
              <a:rPr lang="en-US" sz="1800" b="1" dirty="0"/>
              <a:t>to create </a:t>
            </a:r>
            <a:r>
              <a:rPr lang="en-US" sz="1800" b="1" dirty="0" smtClean="0"/>
              <a:t>GIS files.</a:t>
            </a:r>
          </a:p>
          <a:p>
            <a:pPr marL="0" indent="0" algn="ctr">
              <a:buNone/>
            </a:pPr>
            <a:r>
              <a:rPr lang="en-US" sz="1800" dirty="0" smtClean="0"/>
              <a:t>(</a:t>
            </a:r>
            <a:r>
              <a:rPr lang="en-US" sz="1800" dirty="0" err="1" smtClean="0"/>
              <a:t>Bago</a:t>
            </a:r>
            <a:r>
              <a:rPr lang="en-US" sz="1800" dirty="0" smtClean="0"/>
              <a:t> Region MV file created by Resources </a:t>
            </a:r>
            <a:r>
              <a:rPr lang="en-US" sz="1800" dirty="0"/>
              <a:t>and Environment </a:t>
            </a:r>
            <a:r>
              <a:rPr lang="en-US" sz="1800" dirty="0" smtClean="0"/>
              <a:t>Myanmar, Yangon</a:t>
            </a:r>
            <a:r>
              <a:rPr lang="en-US" sz="1800" dirty="0"/>
              <a:t>).</a:t>
            </a:r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639762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Medium Voltage (MV) grid lines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54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Model Parameters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b="1" dirty="0" smtClean="0"/>
              <a:t>ESE</a:t>
            </a:r>
            <a:r>
              <a:rPr lang="en-US" dirty="0" smtClean="0"/>
              <a:t> provided:</a:t>
            </a:r>
          </a:p>
          <a:p>
            <a:pPr lvl="2"/>
            <a:r>
              <a:rPr lang="en-US" dirty="0"/>
              <a:t>Costs for LV (400 V) and MV (</a:t>
            </a:r>
            <a:r>
              <a:rPr lang="en-US" dirty="0" smtClean="0"/>
              <a:t>11kV, 33 </a:t>
            </a:r>
            <a:r>
              <a:rPr lang="en-US" dirty="0"/>
              <a:t>kV) grid </a:t>
            </a:r>
            <a:r>
              <a:rPr lang="en-US" dirty="0" smtClean="0"/>
              <a:t>lines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~US$20,000-22,000 per km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/>
              <a:t>Sizes and costs of generators and transformers used</a:t>
            </a:r>
          </a:p>
          <a:p>
            <a:pPr lvl="2"/>
            <a:r>
              <a:rPr lang="en-US" dirty="0"/>
              <a:t>Cost of diesel fuel </a:t>
            </a:r>
          </a:p>
          <a:p>
            <a:pPr lvl="3"/>
            <a:r>
              <a:rPr lang="en-US" dirty="0">
                <a:solidFill>
                  <a:srgbClr val="0070C0"/>
                </a:solidFill>
              </a:rPr>
              <a:t>4,400 – 4,900 kyat (US$1.10 - 1.22/liter) varying by </a:t>
            </a:r>
            <a:r>
              <a:rPr lang="en-US" dirty="0" smtClean="0">
                <a:solidFill>
                  <a:srgbClr val="0070C0"/>
                </a:solidFill>
              </a:rPr>
              <a:t>state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/>
              <a:t>Electricity </a:t>
            </a:r>
            <a:r>
              <a:rPr lang="en-US" dirty="0"/>
              <a:t>demands for residential sector (households)</a:t>
            </a:r>
          </a:p>
          <a:p>
            <a:pPr lvl="3"/>
            <a:r>
              <a:rPr lang="en-US" dirty="0">
                <a:solidFill>
                  <a:srgbClr val="0070C0"/>
                </a:solidFill>
              </a:rPr>
              <a:t>1,000 kWh per Household, per year</a:t>
            </a:r>
          </a:p>
          <a:p>
            <a:pPr lvl="1"/>
            <a:r>
              <a:rPr lang="en-US" b="1" dirty="0" smtClean="0"/>
              <a:t>Castalia</a:t>
            </a:r>
            <a:r>
              <a:rPr lang="en-US" dirty="0" smtClean="0"/>
              <a:t> estimated the future “bus-bar” cost of power:  </a:t>
            </a:r>
          </a:p>
          <a:p>
            <a:pPr lvl="2"/>
            <a:r>
              <a:rPr lang="en-US" dirty="0" smtClean="0"/>
              <a:t>130 kyat (13 US cents) per kWh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More than 70 other parameters were obtained from discussion with utilities and local investigation, in some cases compared with international values.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7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Our model receives inputs described previously:  </a:t>
            </a:r>
          </a:p>
          <a:p>
            <a:pPr lvl="1"/>
            <a:r>
              <a:rPr lang="en-US" dirty="0" smtClean="0"/>
              <a:t>Settlements, MV grid lines, and many parameters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 and an algorithm estimates demand and </a:t>
            </a:r>
            <a:r>
              <a:rPr lang="en-US" b="1" dirty="0" smtClean="0"/>
              <a:t>all costs (initial and recurring), </a:t>
            </a:r>
            <a:r>
              <a:rPr lang="en-US" dirty="0" smtClean="0"/>
              <a:t>and identifies which settlements will most cost-effectively be served by different electrification technologies </a:t>
            </a:r>
            <a:r>
              <a:rPr lang="en-US" b="1" dirty="0" smtClean="0"/>
              <a:t>over the long term</a:t>
            </a:r>
            <a:r>
              <a:rPr lang="en-US" dirty="0" smtClean="0"/>
              <a:t>: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rid connection,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mini-grids</a:t>
            </a:r>
            <a:r>
              <a:rPr lang="en-US" dirty="0" smtClean="0"/>
              <a:t> (such as diesel or hybrid) or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off-grid </a:t>
            </a:r>
            <a:r>
              <a:rPr lang="en-US" dirty="0" smtClean="0"/>
              <a:t>(such as solar home systems). </a:t>
            </a:r>
            <a:endParaRPr lang="en-US" dirty="0"/>
          </a:p>
        </p:txBody>
      </p:sp>
      <p:pic>
        <p:nvPicPr>
          <p:cNvPr id="5165" name="Picture 4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t="18398" r="74843" b="32230"/>
          <a:stretch/>
        </p:blipFill>
        <p:spPr bwMode="auto">
          <a:xfrm>
            <a:off x="1426028" y="2426525"/>
            <a:ext cx="1828800" cy="1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66" name="Picture 4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6" t="15556" r="6814" b="31635"/>
          <a:stretch/>
        </p:blipFill>
        <p:spPr bwMode="auto">
          <a:xfrm>
            <a:off x="3092532" y="2390900"/>
            <a:ext cx="4298868" cy="153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582387" y="3874325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Settlements 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810000" y="38862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Existing Grid</a:t>
            </a:r>
            <a:endParaRPr lang="en-US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943600" y="3896534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Model Results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9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Using software to plan </a:t>
            </a:r>
            <a:r>
              <a:rPr lang="en-US" sz="2800" b="1" dirty="0"/>
              <a:t>a “least-cost</a:t>
            </a:r>
            <a:r>
              <a:rPr lang="en-US" sz="2800" b="1" dirty="0" smtClean="0"/>
              <a:t>” </a:t>
            </a:r>
            <a:r>
              <a:rPr lang="en-US" sz="2800" b="1" dirty="0"/>
              <a:t>electricity system</a:t>
            </a:r>
          </a:p>
        </p:txBody>
      </p:sp>
    </p:spTree>
    <p:extLst>
      <p:ext uri="{BB962C8B-B14F-4D97-AF65-F5344CB8AC3E}">
        <p14:creationId xmlns:p14="http://schemas.microsoft.com/office/powerpoint/2010/main" val="23789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9007</TotalTime>
  <Words>1616</Words>
  <Application>Microsoft Office PowerPoint</Application>
  <PresentationFormat>On-screen Show (4:3)</PresentationFormat>
  <Paragraphs>282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Approach</vt:lpstr>
      <vt:lpstr>Part 1: Methodology</vt:lpstr>
      <vt:lpstr>Population Data Sources </vt:lpstr>
      <vt:lpstr>Important Caveat</vt:lpstr>
      <vt:lpstr>Obtaining and Preparing Population Data</vt:lpstr>
      <vt:lpstr>PowerPoint Presentation</vt:lpstr>
      <vt:lpstr>Model Parameters</vt:lpstr>
      <vt:lpstr>Using software to plan a “least-cost” electricity system</vt:lpstr>
      <vt:lpstr>Final Step:  Sequenced roll-out</vt:lpstr>
      <vt:lpstr>Part 2: Results for Myanmar</vt:lpstr>
      <vt:lpstr>Two-pronged Approach:  Grid and Off-grid Rollout Plan</vt:lpstr>
      <vt:lpstr>PowerPoint Presentation</vt:lpstr>
      <vt:lpstr>Number of households (estimated in each state) that will need to be connected</vt:lpstr>
      <vt:lpstr>Grid is recommended  (long-term) for all but the smallest villages</vt:lpstr>
      <vt:lpstr>PowerPoint Presentation</vt:lpstr>
      <vt:lpstr>Medium-Voltage (MV) Extension</vt:lpstr>
      <vt:lpstr>2) Grid extension will reach some states later in grid roll-out, and these connections will cost substantially more per household  (This applies primarily to Chin, Shan, Kachin and Kayah, and to a lesser extent Kayin, Sagaing, Tanintharyi.)</vt:lpstr>
      <vt:lpstr>PowerPoint Presentation</vt:lpstr>
      <vt:lpstr>PowerPoint Presentation</vt:lpstr>
      <vt:lpstr>The most MV line per household, and the highest costs of grid extension, are estimated in 4 states:   Chin, Kachin, Kayah, Shan (and somewhat in Kayin, Sagaing and Tanintharyi)</vt:lpstr>
      <vt:lpstr>3) For those areas where grid will arrive late, a “pre-electrification” option can provide non-grid electricity service in the short term</vt:lpstr>
      <vt:lpstr>PowerPoint Presentation</vt:lpstr>
      <vt:lpstr>PowerPoint Presentation</vt:lpstr>
      <vt:lpstr>Important Caveat</vt:lpstr>
      <vt:lpstr>PowerPoint Presentation</vt:lpstr>
      <vt:lpstr>One pre-electrification option-- targeting 250,000 HHs in the first 10 years</vt:lpstr>
      <vt:lpstr>250,000 “pre-electrification” households by State / Region </vt:lpstr>
      <vt:lpstr>Pre-electrification Cost summary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Columbia University</dc:creator>
  <cp:lastModifiedBy>Xiaoping Wang</cp:lastModifiedBy>
  <cp:revision>351</cp:revision>
  <dcterms:created xsi:type="dcterms:W3CDTF">2014-02-26T21:30:11Z</dcterms:created>
  <dcterms:modified xsi:type="dcterms:W3CDTF">2014-09-15T14:34:25Z</dcterms:modified>
</cp:coreProperties>
</file>